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569" r:id="rId2"/>
    <p:sldId id="615" r:id="rId3"/>
    <p:sldId id="599" r:id="rId4"/>
    <p:sldId id="591" r:id="rId5"/>
    <p:sldId id="590" r:id="rId6"/>
    <p:sldId id="585" r:id="rId7"/>
    <p:sldId id="587" r:id="rId8"/>
    <p:sldId id="586" r:id="rId9"/>
    <p:sldId id="588" r:id="rId10"/>
    <p:sldId id="594" r:id="rId11"/>
    <p:sldId id="592" r:id="rId12"/>
    <p:sldId id="595" r:id="rId13"/>
    <p:sldId id="593" r:id="rId14"/>
    <p:sldId id="597" r:id="rId15"/>
    <p:sldId id="596" r:id="rId16"/>
    <p:sldId id="611" r:id="rId17"/>
    <p:sldId id="598" r:id="rId18"/>
    <p:sldId id="605" r:id="rId19"/>
    <p:sldId id="613" r:id="rId20"/>
    <p:sldId id="610" r:id="rId21"/>
    <p:sldId id="600" r:id="rId22"/>
    <p:sldId id="601" r:id="rId23"/>
    <p:sldId id="602" r:id="rId24"/>
    <p:sldId id="603" r:id="rId25"/>
    <p:sldId id="604" r:id="rId26"/>
    <p:sldId id="606" r:id="rId27"/>
    <p:sldId id="607" r:id="rId28"/>
    <p:sldId id="612" r:id="rId29"/>
    <p:sldId id="608" r:id="rId30"/>
    <p:sldId id="609" r:id="rId31"/>
    <p:sldId id="614" r:id="rId32"/>
  </p:sldIdLst>
  <p:sldSz cx="9906000" cy="6858000" type="A4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33388" indent="23813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868363" indent="46038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01750" indent="69850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736725" indent="92075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1300"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1300"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1300"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1300"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CE14DD0-0402-450D-8F4D-461E25E701AD}">
          <p14:sldIdLst>
            <p14:sldId id="569"/>
            <p14:sldId id="615"/>
            <p14:sldId id="599"/>
            <p14:sldId id="591"/>
            <p14:sldId id="590"/>
            <p14:sldId id="585"/>
            <p14:sldId id="587"/>
            <p14:sldId id="586"/>
            <p14:sldId id="588"/>
            <p14:sldId id="594"/>
            <p14:sldId id="592"/>
            <p14:sldId id="595"/>
            <p14:sldId id="593"/>
            <p14:sldId id="597"/>
            <p14:sldId id="596"/>
            <p14:sldId id="611"/>
            <p14:sldId id="598"/>
            <p14:sldId id="605"/>
            <p14:sldId id="613"/>
            <p14:sldId id="610"/>
            <p14:sldId id="600"/>
            <p14:sldId id="601"/>
            <p14:sldId id="602"/>
            <p14:sldId id="603"/>
          </p14:sldIdLst>
        </p14:section>
        <p14:section name="Раздел без заголовка" id="{EE61505F-18C9-423C-A506-D86B6AB38F28}">
          <p14:sldIdLst>
            <p14:sldId id="604"/>
            <p14:sldId id="606"/>
            <p14:sldId id="607"/>
            <p14:sldId id="612"/>
            <p14:sldId id="608"/>
            <p14:sldId id="609"/>
            <p14:sldId id="61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85CBFF"/>
    <a:srgbClr val="18C6FC"/>
    <a:srgbClr val="F098B7"/>
    <a:srgbClr val="FFFFCC"/>
    <a:srgbClr val="72DC72"/>
    <a:srgbClr val="33CC33"/>
    <a:srgbClr val="00FFCC"/>
    <a:srgbClr val="00FF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88277" autoAdjust="0"/>
  </p:normalViewPr>
  <p:slideViewPr>
    <p:cSldViewPr>
      <p:cViewPr>
        <p:scale>
          <a:sx n="80" d="100"/>
          <a:sy n="80" d="100"/>
        </p:scale>
        <p:origin x="-1470" y="-12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4" Type="http://schemas.openxmlformats.org/officeDocument/2006/relationships/image" Target="../media/image8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3290" cy="34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9" tIns="46118" rIns="92239" bIns="46118" numCol="1" anchor="t" anchorCtr="0" compatLnSpc="1">
            <a:prstTxWarp prst="textNoShape">
              <a:avLst/>
            </a:prstTxWarp>
          </a:bodyPr>
          <a:lstStyle>
            <a:lvl1pPr defTabSz="922913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759" y="1"/>
            <a:ext cx="4304879" cy="34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9" tIns="46118" rIns="92239" bIns="46118" numCol="1" anchor="t" anchorCtr="0" compatLnSpc="1">
            <a:prstTxWarp prst="textNoShape">
              <a:avLst/>
            </a:prstTxWarp>
          </a:bodyPr>
          <a:lstStyle>
            <a:lvl1pPr algn="r" defTabSz="922913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045"/>
            <a:ext cx="4303290" cy="34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9" tIns="46118" rIns="92239" bIns="46118" numCol="1" anchor="b" anchorCtr="0" compatLnSpc="1">
            <a:prstTxWarp prst="textNoShape">
              <a:avLst/>
            </a:prstTxWarp>
          </a:bodyPr>
          <a:lstStyle>
            <a:lvl1pPr defTabSz="922913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3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759" y="6456045"/>
            <a:ext cx="4304879" cy="34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9" tIns="46118" rIns="92239" bIns="46118" numCol="1" anchor="b" anchorCtr="0" compatLnSpc="1">
            <a:prstTxWarp prst="textNoShape">
              <a:avLst/>
            </a:prstTxWarp>
          </a:bodyPr>
          <a:lstStyle>
            <a:lvl1pPr algn="r" defTabSz="922913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F406A9C6-5540-43E6-A2F9-640BF1B88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798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3290" cy="34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9" tIns="46118" rIns="92239" bIns="46118" numCol="1" anchor="t" anchorCtr="0" compatLnSpc="1">
            <a:prstTxWarp prst="textNoShape">
              <a:avLst/>
            </a:prstTxWarp>
          </a:bodyPr>
          <a:lstStyle>
            <a:lvl1pPr defTabSz="922913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759" y="1"/>
            <a:ext cx="4304879" cy="34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9" tIns="46118" rIns="92239" bIns="46118" numCol="1" anchor="t" anchorCtr="0" compatLnSpc="1">
            <a:prstTxWarp prst="textNoShape">
              <a:avLst/>
            </a:prstTxWarp>
          </a:bodyPr>
          <a:lstStyle>
            <a:lvl1pPr algn="r" defTabSz="922913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2613" y="509588"/>
            <a:ext cx="3683000" cy="2551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1234" y="3230407"/>
            <a:ext cx="7945757" cy="305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9" tIns="46118" rIns="92239" bIns="461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045"/>
            <a:ext cx="4303290" cy="34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9" tIns="46118" rIns="92239" bIns="46118" numCol="1" anchor="b" anchorCtr="0" compatLnSpc="1">
            <a:prstTxWarp prst="textNoShape">
              <a:avLst/>
            </a:prstTxWarp>
          </a:bodyPr>
          <a:lstStyle>
            <a:lvl1pPr defTabSz="922913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8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759" y="6456045"/>
            <a:ext cx="4304879" cy="34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9" tIns="46118" rIns="92239" bIns="46118" numCol="1" anchor="b" anchorCtr="0" compatLnSpc="1">
            <a:prstTxWarp prst="textNoShape">
              <a:avLst/>
            </a:prstTxWarp>
          </a:bodyPr>
          <a:lstStyle>
            <a:lvl1pPr algn="r" defTabSz="922913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D071F6B-DCA4-44AE-B181-34BBA9219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34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333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683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017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7367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171929" algn="l" defTabSz="86877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06314" algn="l" defTabSz="86877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40700" algn="l" defTabSz="86877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75086" algn="l" defTabSz="86877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71F6B-DCA4-44AE-B181-34BBA92197E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031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71F6B-DCA4-44AE-B181-34BBA92197E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416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71F6B-DCA4-44AE-B181-34BBA92197E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50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71F6B-DCA4-44AE-B181-34BBA92197E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63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71F6B-DCA4-44AE-B181-34BBA92197E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313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71F6B-DCA4-44AE-B181-34BBA92197E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117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71F6B-DCA4-44AE-B181-34BBA92197E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764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71F6B-DCA4-44AE-B181-34BBA92197E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755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71F6B-DCA4-44AE-B181-34BBA92197E2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2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3209" y="2130430"/>
            <a:ext cx="8419582" cy="14699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6418" y="3885634"/>
            <a:ext cx="6933164" cy="1753651"/>
          </a:xfrm>
        </p:spPr>
        <p:txBody>
          <a:bodyPr/>
          <a:lstStyle>
            <a:lvl1pPr marL="0" indent="0" algn="ctr">
              <a:buNone/>
              <a:defRPr/>
            </a:lvl1pPr>
            <a:lvl2pPr marL="434386" indent="0" algn="ctr">
              <a:buNone/>
              <a:defRPr/>
            </a:lvl2pPr>
            <a:lvl3pPr marL="868771" indent="0" algn="ctr">
              <a:buNone/>
              <a:defRPr/>
            </a:lvl3pPr>
            <a:lvl4pPr marL="1303157" indent="0" algn="ctr">
              <a:buNone/>
              <a:defRPr/>
            </a:lvl4pPr>
            <a:lvl5pPr marL="1737543" indent="0" algn="ctr">
              <a:buNone/>
              <a:defRPr/>
            </a:lvl5pPr>
            <a:lvl6pPr marL="2171929" indent="0" algn="ctr">
              <a:buNone/>
              <a:defRPr/>
            </a:lvl6pPr>
            <a:lvl7pPr marL="2606314" indent="0" algn="ctr">
              <a:buNone/>
              <a:defRPr/>
            </a:lvl7pPr>
            <a:lvl8pPr marL="3040700" indent="0" algn="ctr">
              <a:buNone/>
              <a:defRPr/>
            </a:lvl8pPr>
            <a:lvl9pPr marL="347508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ПУТИ И СООРУЖЕНИЙ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4F425-10EE-4EBB-82FB-CC1A55201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ПУТИ И СООРУЖЕНИЙ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63444-8D14-40C4-B4D7-DBB5F8830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3368" y="274445"/>
            <a:ext cx="2228147" cy="585170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4485" y="274445"/>
            <a:ext cx="6546755" cy="58517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ПУТИ И СООРУЖЕНИЙ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2CBED-3BA2-4FB9-80B9-227BBD7A6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967" y="274445"/>
            <a:ext cx="8914068" cy="58517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ПУТИ И СООРУЖЕНИЙ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BE067-EE2A-46FF-801A-B94A62E38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967" y="274446"/>
            <a:ext cx="8914068" cy="11427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21134" y="1600151"/>
            <a:ext cx="8914068" cy="4526001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ПУТИ И СООРУЖЕНИЙ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E7FA6-CE6D-4CEF-9289-9EDE15013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964807" y="3357567"/>
            <a:ext cx="5972836" cy="752475"/>
          </a:xfrm>
          <a:prstGeom prst="rect">
            <a:avLst/>
          </a:prstGeom>
        </p:spPr>
        <p:txBody>
          <a:bodyPr lIns="107287" tIns="53643" rIns="107287" bIns="53643" anchor="ctr">
            <a:norm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600" dirty="0" smtClean="0">
                <a:solidFill>
                  <a:srgbClr val="FFFFFF"/>
                </a:solidFill>
                <a:latin typeface="Verdana" charset="0"/>
              </a:rPr>
              <a:t>Образец заголовка</a:t>
            </a:r>
            <a:endParaRPr lang="en-US" sz="260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77604" y="6028267"/>
            <a:ext cx="4542587" cy="508528"/>
          </a:xfrm>
        </p:spPr>
        <p:txBody>
          <a:bodyPr anchor="b"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64203" y="3501009"/>
            <a:ext cx="5974051" cy="752539"/>
          </a:xfrm>
        </p:spPr>
        <p:txBody>
          <a:bodyPr/>
          <a:lstStyle>
            <a:lvl1pPr marL="0" marR="0" indent="0" defTabSz="53643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73185" y="4583180"/>
            <a:ext cx="5974051" cy="113164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ПУТИ И СООРУЖЕНИЙ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2F196-043F-459B-96D5-1EEA6E136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185" y="4406612"/>
            <a:ext cx="8419581" cy="1362917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3185" y="2907249"/>
            <a:ext cx="8419581" cy="1499363"/>
          </a:xfrm>
        </p:spPr>
        <p:txBody>
          <a:bodyPr anchor="b"/>
          <a:lstStyle>
            <a:lvl1pPr marL="0" indent="0">
              <a:buNone/>
              <a:defRPr sz="1900"/>
            </a:lvl1pPr>
            <a:lvl2pPr marL="434386" indent="0">
              <a:buNone/>
              <a:defRPr sz="1700"/>
            </a:lvl2pPr>
            <a:lvl3pPr marL="868771" indent="0">
              <a:buNone/>
              <a:defRPr sz="1500"/>
            </a:lvl3pPr>
            <a:lvl4pPr marL="1303157" indent="0">
              <a:buNone/>
              <a:defRPr sz="1300"/>
            </a:lvl4pPr>
            <a:lvl5pPr marL="1737543" indent="0">
              <a:buNone/>
              <a:defRPr sz="1300"/>
            </a:lvl5pPr>
            <a:lvl6pPr marL="2171929" indent="0">
              <a:buNone/>
              <a:defRPr sz="1300"/>
            </a:lvl6pPr>
            <a:lvl7pPr marL="2606314" indent="0">
              <a:buNone/>
              <a:defRPr sz="1300"/>
            </a:lvl7pPr>
            <a:lvl8pPr marL="3040700" indent="0">
              <a:buNone/>
              <a:defRPr sz="1300"/>
            </a:lvl8pPr>
            <a:lvl9pPr marL="3475086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ПУТИ И СООРУЖЕНИЙ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A5564-7D0B-4C58-9FFE-64EA856C9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486" y="1600151"/>
            <a:ext cx="4386710" cy="45260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3324" y="1600151"/>
            <a:ext cx="4388190" cy="45260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ПУТИ И СООРУЖЕНИЙ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1FC4C-F8E0-4783-A45A-623E44976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967" y="274446"/>
            <a:ext cx="8914068" cy="114274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967" y="1535026"/>
            <a:ext cx="4376347" cy="640370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4386" indent="0">
              <a:buNone/>
              <a:defRPr sz="1900" b="1"/>
            </a:lvl2pPr>
            <a:lvl3pPr marL="868771" indent="0">
              <a:buNone/>
              <a:defRPr sz="1700" b="1"/>
            </a:lvl3pPr>
            <a:lvl4pPr marL="1303157" indent="0">
              <a:buNone/>
              <a:defRPr sz="1500" b="1"/>
            </a:lvl4pPr>
            <a:lvl5pPr marL="1737543" indent="0">
              <a:buNone/>
              <a:defRPr sz="1500" b="1"/>
            </a:lvl5pPr>
            <a:lvl6pPr marL="2171929" indent="0">
              <a:buNone/>
              <a:defRPr sz="1500" b="1"/>
            </a:lvl6pPr>
            <a:lvl7pPr marL="2606314" indent="0">
              <a:buNone/>
              <a:defRPr sz="1500" b="1"/>
            </a:lvl7pPr>
            <a:lvl8pPr marL="3040700" indent="0">
              <a:buNone/>
              <a:defRPr sz="1500" b="1"/>
            </a:lvl8pPr>
            <a:lvl9pPr marL="3475086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967" y="2175396"/>
            <a:ext cx="4376347" cy="3950754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08" y="1535026"/>
            <a:ext cx="4377827" cy="640370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4386" indent="0">
              <a:buNone/>
              <a:defRPr sz="1900" b="1"/>
            </a:lvl2pPr>
            <a:lvl3pPr marL="868771" indent="0">
              <a:buNone/>
              <a:defRPr sz="1700" b="1"/>
            </a:lvl3pPr>
            <a:lvl4pPr marL="1303157" indent="0">
              <a:buNone/>
              <a:defRPr sz="1500" b="1"/>
            </a:lvl4pPr>
            <a:lvl5pPr marL="1737543" indent="0">
              <a:buNone/>
              <a:defRPr sz="1500" b="1"/>
            </a:lvl5pPr>
            <a:lvl6pPr marL="2171929" indent="0">
              <a:buNone/>
              <a:defRPr sz="1500" b="1"/>
            </a:lvl6pPr>
            <a:lvl7pPr marL="2606314" indent="0">
              <a:buNone/>
              <a:defRPr sz="1500" b="1"/>
            </a:lvl7pPr>
            <a:lvl8pPr marL="3040700" indent="0">
              <a:buNone/>
              <a:defRPr sz="1500" b="1"/>
            </a:lvl8pPr>
            <a:lvl9pPr marL="3475086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08" y="2175396"/>
            <a:ext cx="4377827" cy="3950754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ПУТИ И СООРУЖЕНИЙ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1831C-4386-438F-8F19-7DBCA3AC1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ПУТИ И СООРУЖЕНИЙ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5A51B-AA70-4341-9055-C2B82C27A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ПУТИ И СООРУЖЕНИЙ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BE114-CCB8-46E9-A69F-40A809E86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967" y="272894"/>
            <a:ext cx="3258571" cy="116289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9" y="272894"/>
            <a:ext cx="5537055" cy="5853256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967" y="1435794"/>
            <a:ext cx="3258571" cy="4690357"/>
          </a:xfrm>
        </p:spPr>
        <p:txBody>
          <a:bodyPr/>
          <a:lstStyle>
            <a:lvl1pPr marL="0" indent="0">
              <a:buNone/>
              <a:defRPr sz="1300"/>
            </a:lvl1pPr>
            <a:lvl2pPr marL="434386" indent="0">
              <a:buNone/>
              <a:defRPr sz="1100"/>
            </a:lvl2pPr>
            <a:lvl3pPr marL="868771" indent="0">
              <a:buNone/>
              <a:defRPr sz="1000"/>
            </a:lvl3pPr>
            <a:lvl4pPr marL="1303157" indent="0">
              <a:buNone/>
              <a:defRPr sz="900"/>
            </a:lvl4pPr>
            <a:lvl5pPr marL="1737543" indent="0">
              <a:buNone/>
              <a:defRPr sz="900"/>
            </a:lvl5pPr>
            <a:lvl6pPr marL="2171929" indent="0">
              <a:buNone/>
              <a:defRPr sz="900"/>
            </a:lvl6pPr>
            <a:lvl7pPr marL="2606314" indent="0">
              <a:buNone/>
              <a:defRPr sz="900"/>
            </a:lvl7pPr>
            <a:lvl8pPr marL="3040700" indent="0">
              <a:buNone/>
              <a:defRPr sz="900"/>
            </a:lvl8pPr>
            <a:lvl9pPr marL="34750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ПУТИ И СООРУЖЕНИЙ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CF129-C01B-40A1-863E-F9A0F6762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0931" y="4800445"/>
            <a:ext cx="5944192" cy="567494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0931" y="612461"/>
            <a:ext cx="5944192" cy="4115110"/>
          </a:xfrm>
        </p:spPr>
        <p:txBody>
          <a:bodyPr lIns="93754" tIns="46881" rIns="93754" bIns="46881"/>
          <a:lstStyle>
            <a:lvl1pPr marL="0" indent="0">
              <a:buNone/>
              <a:defRPr sz="3000"/>
            </a:lvl1pPr>
            <a:lvl2pPr marL="434386" indent="0">
              <a:buNone/>
              <a:defRPr sz="2700"/>
            </a:lvl2pPr>
            <a:lvl3pPr marL="868771" indent="0">
              <a:buNone/>
              <a:defRPr sz="2300"/>
            </a:lvl3pPr>
            <a:lvl4pPr marL="1303157" indent="0">
              <a:buNone/>
              <a:defRPr sz="1900"/>
            </a:lvl4pPr>
            <a:lvl5pPr marL="1737543" indent="0">
              <a:buNone/>
              <a:defRPr sz="1900"/>
            </a:lvl5pPr>
            <a:lvl6pPr marL="2171929" indent="0">
              <a:buNone/>
              <a:defRPr sz="1900"/>
            </a:lvl6pPr>
            <a:lvl7pPr marL="2606314" indent="0">
              <a:buNone/>
              <a:defRPr sz="1900"/>
            </a:lvl7pPr>
            <a:lvl8pPr marL="3040700" indent="0">
              <a:buNone/>
              <a:defRPr sz="1900"/>
            </a:lvl8pPr>
            <a:lvl9pPr marL="3475086" indent="0">
              <a:buNone/>
              <a:defRPr sz="19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0931" y="5367940"/>
            <a:ext cx="5944192" cy="804726"/>
          </a:xfrm>
        </p:spPr>
        <p:txBody>
          <a:bodyPr/>
          <a:lstStyle>
            <a:lvl1pPr marL="0" indent="0">
              <a:buNone/>
              <a:defRPr sz="1300"/>
            </a:lvl1pPr>
            <a:lvl2pPr marL="434386" indent="0">
              <a:buNone/>
              <a:defRPr sz="1100"/>
            </a:lvl2pPr>
            <a:lvl3pPr marL="868771" indent="0">
              <a:buNone/>
              <a:defRPr sz="1000"/>
            </a:lvl3pPr>
            <a:lvl4pPr marL="1303157" indent="0">
              <a:buNone/>
              <a:defRPr sz="900"/>
            </a:lvl4pPr>
            <a:lvl5pPr marL="1737543" indent="0">
              <a:buNone/>
              <a:defRPr sz="900"/>
            </a:lvl5pPr>
            <a:lvl6pPr marL="2171929" indent="0">
              <a:buNone/>
              <a:defRPr sz="900"/>
            </a:lvl6pPr>
            <a:lvl7pPr marL="2606314" indent="0">
              <a:buNone/>
              <a:defRPr sz="900"/>
            </a:lvl7pPr>
            <a:lvl8pPr marL="3040700" indent="0">
              <a:buNone/>
              <a:defRPr sz="900"/>
            </a:lvl8pPr>
            <a:lvl9pPr marL="34750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ПУТИ И СООРУЖЕНИЙ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C2CDB-0A65-42E7-8719-01FCA5B26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713" tIns="46860" rIns="93713" bIns="468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0701" y="1600202"/>
            <a:ext cx="89138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713" tIns="46860" rIns="93713" bIns="468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098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713" tIns="46860" rIns="93713" bIns="4686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03500" y="6453190"/>
            <a:ext cx="46339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713" tIns="46860" rIns="93713" bIns="46860" numCol="1" anchor="t" anchorCtr="0" compatLnSpc="1">
            <a:prstTxWarp prst="textNoShape">
              <a:avLst/>
            </a:prstTxWarp>
          </a:bodyPr>
          <a:lstStyle>
            <a:lvl1pPr algn="ctr">
              <a:defRPr sz="900" b="0">
                <a:solidFill>
                  <a:srgbClr val="A5002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ДЕПАРТАМЕНТ ПУТИ И СООРУЖЕНИЙ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0888" y="6245225"/>
            <a:ext cx="23098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713" tIns="46860" rIns="93713" bIns="4686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19FB601-5B9F-4922-9D10-339C42E88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  <p:sldLayoutId id="2147483662" r:id="rId14"/>
  </p:sldLayoutIdLst>
  <p:txStyles>
    <p:titleStyle>
      <a:lvl1pPr algn="ctr" defTabSz="936625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36625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</a:defRPr>
      </a:lvl2pPr>
      <a:lvl3pPr algn="ctr" defTabSz="936625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</a:defRPr>
      </a:lvl3pPr>
      <a:lvl4pPr algn="ctr" defTabSz="936625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</a:defRPr>
      </a:lvl4pPr>
      <a:lvl5pPr algn="ctr" defTabSz="936625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</a:defRPr>
      </a:lvl5pPr>
      <a:lvl6pPr marL="434386" algn="ctr" defTabSz="936645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</a:defRPr>
      </a:lvl6pPr>
      <a:lvl7pPr marL="868771" algn="ctr" defTabSz="936645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</a:defRPr>
      </a:lvl7pPr>
      <a:lvl8pPr marL="1303157" algn="ctr" defTabSz="936645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</a:defRPr>
      </a:lvl8pPr>
      <a:lvl9pPr marL="1737543" algn="ctr" defTabSz="936645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</a:defRPr>
      </a:lvl9pPr>
    </p:titleStyle>
    <p:bodyStyle>
      <a:lvl1pPr marL="350838" indent="-350838" algn="l" defTabSz="936625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92100" algn="l" defTabSz="936625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71575" indent="-234950" algn="l" defTabSz="936625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39888" indent="-233363" algn="l" defTabSz="936625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06613" indent="-230188" algn="l" defTabSz="936625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541459" indent="-230768" algn="l" defTabSz="93664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2975844" indent="-230768" algn="l" defTabSz="93664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410230" indent="-230768" algn="l" defTabSz="93664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844616" indent="-230768" algn="l" defTabSz="93664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6877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4386" algn="l" defTabSz="86877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8771" algn="l" defTabSz="86877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3157" algn="l" defTabSz="86877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7543" algn="l" defTabSz="86877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1929" algn="l" defTabSz="86877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6314" algn="l" defTabSz="86877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700" algn="l" defTabSz="86877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75086" algn="l" defTabSz="86877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emf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7" Type="http://schemas.openxmlformats.org/officeDocument/2006/relationships/image" Target="../media/image66.pn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7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4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73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81.wmf"/><Relationship Id="rId3" Type="http://schemas.openxmlformats.org/officeDocument/2006/relationships/image" Target="../media/image83.png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2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88.png"/><Relationship Id="rId7" Type="http://schemas.openxmlformats.org/officeDocument/2006/relationships/image" Target="../media/image8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87.wmf"/><Relationship Id="rId5" Type="http://schemas.openxmlformats.org/officeDocument/2006/relationships/image" Target="../media/image84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86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Placeholder 13" descr="cover_illustrati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3184"/>
            <a:ext cx="9906000" cy="580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Subtitle 6"/>
          <p:cNvSpPr>
            <a:spLocks noGrp="1"/>
          </p:cNvSpPr>
          <p:nvPr>
            <p:ph type="subTitle" idx="1"/>
          </p:nvPr>
        </p:nvSpPr>
        <p:spPr>
          <a:xfrm>
            <a:off x="848544" y="5157193"/>
            <a:ext cx="2952328" cy="360040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b="1" dirty="0" smtClean="0"/>
              <a:t>ПРОФ. И.Б.ШУБИНСКИЙ</a:t>
            </a:r>
          </a:p>
          <a:p>
            <a:pPr eaLnBrk="1" hangingPunct="1"/>
            <a:endParaRPr lang="en-US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922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52568" y="6213311"/>
            <a:ext cx="2800923" cy="50958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1600" dirty="0" smtClean="0">
                <a:ea typeface="Verdana" charset="0"/>
                <a:cs typeface="Verdana" charset="0"/>
              </a:rPr>
              <a:t>19.06.2014</a:t>
            </a:r>
            <a:endParaRPr lang="en-US" sz="1600" dirty="0" smtClean="0">
              <a:ea typeface="Verdana" charset="0"/>
              <a:cs typeface="Verdana" charset="0"/>
            </a:endParaRPr>
          </a:p>
        </p:txBody>
      </p:sp>
      <p:sp>
        <p:nvSpPr>
          <p:cNvPr id="9222" name="Заголовок 2"/>
          <p:cNvSpPr>
            <a:spLocks noGrp="1"/>
          </p:cNvSpPr>
          <p:nvPr>
            <p:ph type="ctrTitle"/>
          </p:nvPr>
        </p:nvSpPr>
        <p:spPr>
          <a:xfrm>
            <a:off x="848545" y="3717032"/>
            <a:ext cx="6336704" cy="1368152"/>
          </a:xfr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0" algn="l"/>
                <a:tab pos="423863" algn="l"/>
                <a:tab pos="850900" algn="l"/>
                <a:tab pos="1277938" algn="l"/>
                <a:tab pos="1704975" algn="l"/>
                <a:tab pos="2132013" algn="l"/>
                <a:tab pos="2559050" algn="l"/>
                <a:tab pos="2986088" algn="l"/>
                <a:tab pos="3413125" algn="l"/>
                <a:tab pos="3838575" algn="l"/>
                <a:tab pos="4265613" algn="l"/>
                <a:tab pos="4692650" algn="l"/>
                <a:tab pos="5119688" algn="l"/>
                <a:tab pos="5546725" algn="l"/>
                <a:tab pos="5973763" algn="l"/>
                <a:tab pos="6400800" algn="l"/>
                <a:tab pos="6827838" algn="l"/>
                <a:tab pos="7253288" algn="l"/>
                <a:tab pos="7680325" algn="l"/>
                <a:tab pos="8107363" algn="l"/>
                <a:tab pos="8534400" algn="l"/>
              </a:tabLst>
            </a:pPr>
            <a:r>
              <a:rPr lang="ru-RU" sz="2000" cap="all" dirty="0" smtClean="0">
                <a:solidFill>
                  <a:schemeClr val="bg1"/>
                </a:solidFill>
                <a:latin typeface="Arial" charset="0"/>
              </a:rPr>
              <a:t>НЕКОТОРЫЕ ПОЛОЖЕНИЯ ФУНКЦИОНАЛЬНОЙ НАДЕЖНОСТИ СИСТЕМ</a:t>
            </a:r>
            <a:endParaRPr lang="en-GB" sz="2000" cap="all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" name="Рисунок 11" descr="logo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72521" y="5637245"/>
            <a:ext cx="2539008" cy="880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1852610" y="977900"/>
            <a:ext cx="9685346" cy="4160838"/>
            <a:chOff x="1170" y="708"/>
            <a:chExt cx="6101" cy="2621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1184" y="708"/>
              <a:ext cx="3810" cy="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70" y="712"/>
              <a:ext cx="13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170" y="944"/>
              <a:ext cx="1539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437" y="944"/>
              <a:ext cx="13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170" y="1083"/>
              <a:ext cx="2424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3430" y="1045"/>
              <a:ext cx="532" cy="1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Готовность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961" y="1171"/>
              <a:ext cx="7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1170" y="1196"/>
              <a:ext cx="2429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3425" y="1180"/>
              <a:ext cx="68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Безотказность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4093" y="1287"/>
              <a:ext cx="7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1170" y="1312"/>
              <a:ext cx="2429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3437" y="1325"/>
              <a:ext cx="69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Правильность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048" y="1403"/>
              <a:ext cx="7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1170" y="1428"/>
              <a:ext cx="2429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3415" y="1459"/>
              <a:ext cx="78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Безошибочность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4292" y="151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4395" y="1519"/>
              <a:ext cx="7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1170" y="1544"/>
              <a:ext cx="2429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       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3443" y="1589"/>
              <a:ext cx="657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r>
                <a:rPr lang="ru-RU" altLang="ru-RU" dirty="0" smtClean="0">
                  <a:solidFill>
                    <a:srgbClr val="000000"/>
                  </a:solidFill>
                  <a:latin typeface="Times New Roman" pitchFamily="18" charset="0"/>
                </a:rPr>
                <a:t>Устойчивость</a:t>
              </a:r>
              <a:endParaRPr lang="ru-RU" altLang="ru-RU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lvl="0"/>
              <a:r>
                <a:rPr lang="ru-RU" altLang="ru-RU" dirty="0" smtClean="0">
                  <a:solidFill>
                    <a:srgbClr val="000000"/>
                  </a:solidFill>
                  <a:latin typeface="Times New Roman" pitchFamily="18" charset="0"/>
                </a:rPr>
                <a:t>Целостность</a:t>
              </a:r>
            </a:p>
            <a:p>
              <a:pPr lvl="0"/>
              <a:r>
                <a:rPr kumimoji="0" lang="ru-RU" altLang="ru-RU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Доступность</a:t>
              </a: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4017" y="1635"/>
              <a:ext cx="7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1170" y="1751"/>
              <a:ext cx="238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                                                    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1170" y="1871"/>
              <a:ext cx="13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1170" y="2010"/>
              <a:ext cx="2424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       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3409" y="2127"/>
              <a:ext cx="119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Предупреждение </a:t>
              </a:r>
              <a:r>
                <a:rPr lang="ru-RU" altLang="ru-RU" dirty="0" smtClean="0">
                  <a:solidFill>
                    <a:srgbClr val="000000"/>
                  </a:solidFill>
                  <a:latin typeface="Times New Roman" pitchFamily="18" charset="0"/>
                </a:rPr>
                <a:t>ошибок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4960" y="2010"/>
              <a:ext cx="13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1170" y="2126"/>
              <a:ext cx="39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3443" y="2156"/>
              <a:ext cx="382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Обеспечение  толерантности к ошибкам</a:t>
              </a:r>
              <a:r>
                <a:rPr kumimoji="0" lang="ru-RU" altLang="ru-RU" sz="2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35"/>
            <p:cNvSpPr>
              <a:spLocks noChangeArrowheads="1"/>
            </p:cNvSpPr>
            <p:nvPr/>
          </p:nvSpPr>
          <p:spPr bwMode="auto">
            <a:xfrm>
              <a:off x="3430" y="2265"/>
              <a:ext cx="99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4384" y="2214"/>
              <a:ext cx="7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7"/>
            <p:cNvSpPr>
              <a:spLocks noChangeArrowheads="1"/>
            </p:cNvSpPr>
            <p:nvPr/>
          </p:nvSpPr>
          <p:spPr bwMode="auto">
            <a:xfrm>
              <a:off x="1170" y="2242"/>
              <a:ext cx="2424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       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9"/>
            <p:cNvSpPr>
              <a:spLocks noChangeArrowheads="1"/>
            </p:cNvSpPr>
            <p:nvPr/>
          </p:nvSpPr>
          <p:spPr bwMode="auto">
            <a:xfrm>
              <a:off x="4729" y="2330"/>
              <a:ext cx="7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40"/>
            <p:cNvSpPr>
              <a:spLocks noChangeArrowheads="1"/>
            </p:cNvSpPr>
            <p:nvPr/>
          </p:nvSpPr>
          <p:spPr bwMode="auto">
            <a:xfrm>
              <a:off x="1170" y="2358"/>
              <a:ext cx="2424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       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41"/>
            <p:cNvSpPr>
              <a:spLocks noChangeArrowheads="1"/>
            </p:cNvSpPr>
            <p:nvPr/>
          </p:nvSpPr>
          <p:spPr bwMode="auto">
            <a:xfrm>
              <a:off x="3409" y="2521"/>
              <a:ext cx="209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Прогнозирование функциональных отказов</a:t>
              </a:r>
            </a:p>
          </p:txBody>
        </p:sp>
        <p:sp>
          <p:nvSpPr>
            <p:cNvPr id="40" name="Rectangle 42"/>
            <p:cNvSpPr>
              <a:spLocks noChangeArrowheads="1"/>
            </p:cNvSpPr>
            <p:nvPr/>
          </p:nvSpPr>
          <p:spPr bwMode="auto">
            <a:xfrm>
              <a:off x="4298" y="244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43"/>
            <p:cNvSpPr>
              <a:spLocks noChangeArrowheads="1"/>
            </p:cNvSpPr>
            <p:nvPr/>
          </p:nvSpPr>
          <p:spPr bwMode="auto">
            <a:xfrm>
              <a:off x="1899" y="2562"/>
              <a:ext cx="7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44"/>
            <p:cNvSpPr>
              <a:spLocks noChangeArrowheads="1"/>
            </p:cNvSpPr>
            <p:nvPr/>
          </p:nvSpPr>
          <p:spPr bwMode="auto">
            <a:xfrm>
              <a:off x="1170" y="2682"/>
              <a:ext cx="13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5"/>
            <p:cNvSpPr>
              <a:spLocks noChangeArrowheads="1"/>
            </p:cNvSpPr>
            <p:nvPr/>
          </p:nvSpPr>
          <p:spPr bwMode="auto">
            <a:xfrm>
              <a:off x="1184" y="2821"/>
              <a:ext cx="2424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       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6"/>
            <p:cNvSpPr>
              <a:spLocks noChangeArrowheads="1"/>
            </p:cNvSpPr>
            <p:nvPr/>
          </p:nvSpPr>
          <p:spPr bwMode="auto">
            <a:xfrm>
              <a:off x="3437" y="290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7"/>
            <p:cNvSpPr>
              <a:spLocks noChangeArrowheads="1"/>
            </p:cNvSpPr>
            <p:nvPr/>
          </p:nvSpPr>
          <p:spPr bwMode="auto">
            <a:xfrm>
              <a:off x="3560" y="2909"/>
              <a:ext cx="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48"/>
            <p:cNvSpPr>
              <a:spLocks noChangeArrowheads="1"/>
            </p:cNvSpPr>
            <p:nvPr/>
          </p:nvSpPr>
          <p:spPr bwMode="auto">
            <a:xfrm>
              <a:off x="4167" y="2909"/>
              <a:ext cx="7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9"/>
            <p:cNvSpPr>
              <a:spLocks noChangeArrowheads="1"/>
            </p:cNvSpPr>
            <p:nvPr/>
          </p:nvSpPr>
          <p:spPr bwMode="auto">
            <a:xfrm>
              <a:off x="1170" y="2934"/>
              <a:ext cx="2429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       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50"/>
            <p:cNvSpPr>
              <a:spLocks noChangeArrowheads="1"/>
            </p:cNvSpPr>
            <p:nvPr/>
          </p:nvSpPr>
          <p:spPr bwMode="auto">
            <a:xfrm>
              <a:off x="3406" y="2926"/>
              <a:ext cx="209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Ошибки данных, операторов, в</a:t>
              </a:r>
              <a:r>
                <a:rPr kumimoji="0" lang="ru-RU" altLang="ru-RU" sz="13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программах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51"/>
            <p:cNvSpPr>
              <a:spLocks noChangeArrowheads="1"/>
            </p:cNvSpPr>
            <p:nvPr/>
          </p:nvSpPr>
          <p:spPr bwMode="auto">
            <a:xfrm>
              <a:off x="3824" y="3025"/>
              <a:ext cx="7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52"/>
            <p:cNvSpPr>
              <a:spLocks noChangeArrowheads="1"/>
            </p:cNvSpPr>
            <p:nvPr/>
          </p:nvSpPr>
          <p:spPr bwMode="auto">
            <a:xfrm>
              <a:off x="1170" y="3050"/>
              <a:ext cx="2429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       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53"/>
            <p:cNvSpPr>
              <a:spLocks noChangeArrowheads="1"/>
            </p:cNvSpPr>
            <p:nvPr/>
          </p:nvSpPr>
          <p:spPr bwMode="auto">
            <a:xfrm>
              <a:off x="3437" y="3057"/>
              <a:ext cx="121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Функциональные отказы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dirty="0" smtClean="0">
                  <a:solidFill>
                    <a:srgbClr val="000000"/>
                  </a:solidFill>
                  <a:latin typeface="Times New Roman" pitchFamily="18" charset="0"/>
                </a:rPr>
                <a:t>Информационные атаки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54"/>
            <p:cNvSpPr>
              <a:spLocks noChangeArrowheads="1"/>
            </p:cNvSpPr>
            <p:nvPr/>
          </p:nvSpPr>
          <p:spPr bwMode="auto">
            <a:xfrm>
              <a:off x="3792" y="3141"/>
              <a:ext cx="7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55"/>
            <p:cNvSpPr>
              <a:spLocks noChangeArrowheads="1"/>
            </p:cNvSpPr>
            <p:nvPr/>
          </p:nvSpPr>
          <p:spPr bwMode="auto">
            <a:xfrm>
              <a:off x="1170" y="2098"/>
              <a:ext cx="1044" cy="584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58"/>
            <p:cNvSpPr>
              <a:spLocks noChangeArrowheads="1"/>
            </p:cNvSpPr>
            <p:nvPr/>
          </p:nvSpPr>
          <p:spPr bwMode="auto">
            <a:xfrm>
              <a:off x="1238" y="2149"/>
              <a:ext cx="97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rPr>
                <a:t>Функциональная 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59"/>
            <p:cNvSpPr>
              <a:spLocks noChangeArrowheads="1"/>
            </p:cNvSpPr>
            <p:nvPr/>
          </p:nvSpPr>
          <p:spPr bwMode="auto">
            <a:xfrm>
              <a:off x="1359" y="2325"/>
              <a:ext cx="97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rPr>
                <a:t>надежность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60"/>
            <p:cNvSpPr>
              <a:spLocks noChangeArrowheads="1"/>
            </p:cNvSpPr>
            <p:nvPr/>
          </p:nvSpPr>
          <p:spPr bwMode="auto">
            <a:xfrm>
              <a:off x="2144" y="2293"/>
              <a:ext cx="7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7" name="Group 63"/>
            <p:cNvGrpSpPr>
              <a:grpSpLocks/>
            </p:cNvGrpSpPr>
            <p:nvPr/>
          </p:nvGrpSpPr>
          <p:grpSpPr bwMode="auto">
            <a:xfrm>
              <a:off x="2529" y="1307"/>
              <a:ext cx="680" cy="303"/>
              <a:chOff x="2529" y="1307"/>
              <a:chExt cx="680" cy="303"/>
            </a:xfrm>
          </p:grpSpPr>
          <p:sp>
            <p:nvSpPr>
              <p:cNvPr id="81" name="Rectangle 61"/>
              <p:cNvSpPr>
                <a:spLocks noChangeArrowheads="1"/>
              </p:cNvSpPr>
              <p:nvPr/>
            </p:nvSpPr>
            <p:spPr bwMode="auto">
              <a:xfrm>
                <a:off x="2529" y="1307"/>
                <a:ext cx="680" cy="303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Rectangle 62"/>
              <p:cNvSpPr>
                <a:spLocks noChangeArrowheads="1"/>
              </p:cNvSpPr>
              <p:nvPr/>
            </p:nvSpPr>
            <p:spPr bwMode="auto">
              <a:xfrm>
                <a:off x="2529" y="1308"/>
                <a:ext cx="680" cy="302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8" name="Rectangle 64"/>
            <p:cNvSpPr>
              <a:spLocks noChangeArrowheads="1"/>
            </p:cNvSpPr>
            <p:nvPr/>
          </p:nvSpPr>
          <p:spPr bwMode="auto">
            <a:xfrm>
              <a:off x="2593" y="1346"/>
              <a:ext cx="49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Свойства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65"/>
            <p:cNvSpPr>
              <a:spLocks noChangeArrowheads="1"/>
            </p:cNvSpPr>
            <p:nvPr/>
          </p:nvSpPr>
          <p:spPr bwMode="auto">
            <a:xfrm>
              <a:off x="3028" y="1346"/>
              <a:ext cx="7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0" name="Group 68"/>
            <p:cNvGrpSpPr>
              <a:grpSpLocks/>
            </p:cNvGrpSpPr>
            <p:nvPr/>
          </p:nvGrpSpPr>
          <p:grpSpPr bwMode="auto">
            <a:xfrm>
              <a:off x="2529" y="2214"/>
              <a:ext cx="680" cy="227"/>
              <a:chOff x="2529" y="2214"/>
              <a:chExt cx="680" cy="227"/>
            </a:xfrm>
          </p:grpSpPr>
          <p:sp>
            <p:nvSpPr>
              <p:cNvPr id="79" name="Rectangle 66"/>
              <p:cNvSpPr>
                <a:spLocks noChangeArrowheads="1"/>
              </p:cNvSpPr>
              <p:nvPr/>
            </p:nvSpPr>
            <p:spPr bwMode="auto">
              <a:xfrm>
                <a:off x="2529" y="2214"/>
                <a:ext cx="680" cy="22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Rectangle 67"/>
              <p:cNvSpPr>
                <a:spLocks noChangeArrowheads="1"/>
              </p:cNvSpPr>
              <p:nvPr/>
            </p:nvSpPr>
            <p:spPr bwMode="auto">
              <a:xfrm>
                <a:off x="2529" y="2214"/>
                <a:ext cx="680" cy="227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1" name="Rectangle 69"/>
            <p:cNvSpPr>
              <a:spLocks noChangeArrowheads="1"/>
            </p:cNvSpPr>
            <p:nvPr/>
          </p:nvSpPr>
          <p:spPr bwMode="auto">
            <a:xfrm>
              <a:off x="2593" y="2252"/>
              <a:ext cx="46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Способы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70"/>
            <p:cNvSpPr>
              <a:spLocks noChangeArrowheads="1"/>
            </p:cNvSpPr>
            <p:nvPr/>
          </p:nvSpPr>
          <p:spPr bwMode="auto">
            <a:xfrm>
              <a:off x="2998" y="2252"/>
              <a:ext cx="7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3" name="Group 73"/>
            <p:cNvGrpSpPr>
              <a:grpSpLocks/>
            </p:cNvGrpSpPr>
            <p:nvPr/>
          </p:nvGrpSpPr>
          <p:grpSpPr bwMode="auto">
            <a:xfrm>
              <a:off x="2529" y="2935"/>
              <a:ext cx="680" cy="302"/>
              <a:chOff x="2529" y="2935"/>
              <a:chExt cx="680" cy="302"/>
            </a:xfrm>
          </p:grpSpPr>
          <p:sp>
            <p:nvSpPr>
              <p:cNvPr id="77" name="Rectangle 71"/>
              <p:cNvSpPr>
                <a:spLocks noChangeArrowheads="1"/>
              </p:cNvSpPr>
              <p:nvPr/>
            </p:nvSpPr>
            <p:spPr bwMode="auto">
              <a:xfrm>
                <a:off x="2529" y="2935"/>
                <a:ext cx="680" cy="30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Rectangle 72"/>
              <p:cNvSpPr>
                <a:spLocks noChangeArrowheads="1"/>
              </p:cNvSpPr>
              <p:nvPr/>
            </p:nvSpPr>
            <p:spPr bwMode="auto">
              <a:xfrm>
                <a:off x="2529" y="2935"/>
                <a:ext cx="680" cy="302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4" name="Rectangle 74"/>
            <p:cNvSpPr>
              <a:spLocks noChangeArrowheads="1"/>
            </p:cNvSpPr>
            <p:nvPr/>
          </p:nvSpPr>
          <p:spPr bwMode="auto">
            <a:xfrm>
              <a:off x="2593" y="2973"/>
              <a:ext cx="40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Угрозы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75"/>
            <p:cNvSpPr>
              <a:spLocks noChangeArrowheads="1"/>
            </p:cNvSpPr>
            <p:nvPr/>
          </p:nvSpPr>
          <p:spPr bwMode="auto">
            <a:xfrm>
              <a:off x="2939" y="2973"/>
              <a:ext cx="7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Line 76"/>
            <p:cNvSpPr>
              <a:spLocks noChangeShapeType="1"/>
            </p:cNvSpPr>
            <p:nvPr/>
          </p:nvSpPr>
          <p:spPr bwMode="auto">
            <a:xfrm>
              <a:off x="2378" y="1464"/>
              <a:ext cx="4" cy="162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77"/>
            <p:cNvSpPr>
              <a:spLocks noEditPoints="1"/>
            </p:cNvSpPr>
            <p:nvPr/>
          </p:nvSpPr>
          <p:spPr bwMode="auto">
            <a:xfrm>
              <a:off x="2214" y="2300"/>
              <a:ext cx="155" cy="51"/>
            </a:xfrm>
            <a:custGeom>
              <a:avLst/>
              <a:gdLst>
                <a:gd name="T0" fmla="*/ 67 w 2467"/>
                <a:gd name="T1" fmla="*/ 333 h 800"/>
                <a:gd name="T2" fmla="*/ 1800 w 2467"/>
                <a:gd name="T3" fmla="*/ 333 h 800"/>
                <a:gd name="T4" fmla="*/ 1867 w 2467"/>
                <a:gd name="T5" fmla="*/ 400 h 800"/>
                <a:gd name="T6" fmla="*/ 1800 w 2467"/>
                <a:gd name="T7" fmla="*/ 467 h 800"/>
                <a:gd name="T8" fmla="*/ 67 w 2467"/>
                <a:gd name="T9" fmla="*/ 467 h 800"/>
                <a:gd name="T10" fmla="*/ 0 w 2467"/>
                <a:gd name="T11" fmla="*/ 400 h 800"/>
                <a:gd name="T12" fmla="*/ 67 w 2467"/>
                <a:gd name="T13" fmla="*/ 333 h 800"/>
                <a:gd name="T14" fmla="*/ 1667 w 2467"/>
                <a:gd name="T15" fmla="*/ 0 h 800"/>
                <a:gd name="T16" fmla="*/ 2467 w 2467"/>
                <a:gd name="T17" fmla="*/ 400 h 800"/>
                <a:gd name="T18" fmla="*/ 1667 w 2467"/>
                <a:gd name="T19" fmla="*/ 800 h 800"/>
                <a:gd name="T20" fmla="*/ 1667 w 2467"/>
                <a:gd name="T21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7" h="800">
                  <a:moveTo>
                    <a:pt x="67" y="333"/>
                  </a:moveTo>
                  <a:lnTo>
                    <a:pt x="1800" y="333"/>
                  </a:lnTo>
                  <a:cubicBezTo>
                    <a:pt x="1837" y="333"/>
                    <a:pt x="1867" y="363"/>
                    <a:pt x="1867" y="400"/>
                  </a:cubicBezTo>
                  <a:cubicBezTo>
                    <a:pt x="1867" y="437"/>
                    <a:pt x="1837" y="467"/>
                    <a:pt x="1800" y="467"/>
                  </a:cubicBezTo>
                  <a:lnTo>
                    <a:pt x="67" y="467"/>
                  </a:lnTo>
                  <a:cubicBezTo>
                    <a:pt x="30" y="467"/>
                    <a:pt x="0" y="437"/>
                    <a:pt x="0" y="400"/>
                  </a:cubicBezTo>
                  <a:cubicBezTo>
                    <a:pt x="0" y="363"/>
                    <a:pt x="30" y="333"/>
                    <a:pt x="67" y="333"/>
                  </a:cubicBezTo>
                  <a:close/>
                  <a:moveTo>
                    <a:pt x="1667" y="0"/>
                  </a:moveTo>
                  <a:lnTo>
                    <a:pt x="2467" y="400"/>
                  </a:lnTo>
                  <a:lnTo>
                    <a:pt x="1667" y="800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78"/>
            <p:cNvSpPr>
              <a:spLocks noEditPoints="1"/>
            </p:cNvSpPr>
            <p:nvPr/>
          </p:nvSpPr>
          <p:spPr bwMode="auto">
            <a:xfrm>
              <a:off x="2374" y="1438"/>
              <a:ext cx="155" cy="51"/>
            </a:xfrm>
            <a:custGeom>
              <a:avLst/>
              <a:gdLst>
                <a:gd name="T0" fmla="*/ 67 w 2467"/>
                <a:gd name="T1" fmla="*/ 333 h 800"/>
                <a:gd name="T2" fmla="*/ 1800 w 2467"/>
                <a:gd name="T3" fmla="*/ 333 h 800"/>
                <a:gd name="T4" fmla="*/ 1867 w 2467"/>
                <a:gd name="T5" fmla="*/ 400 h 800"/>
                <a:gd name="T6" fmla="*/ 1800 w 2467"/>
                <a:gd name="T7" fmla="*/ 467 h 800"/>
                <a:gd name="T8" fmla="*/ 67 w 2467"/>
                <a:gd name="T9" fmla="*/ 467 h 800"/>
                <a:gd name="T10" fmla="*/ 0 w 2467"/>
                <a:gd name="T11" fmla="*/ 400 h 800"/>
                <a:gd name="T12" fmla="*/ 67 w 2467"/>
                <a:gd name="T13" fmla="*/ 333 h 800"/>
                <a:gd name="T14" fmla="*/ 1667 w 2467"/>
                <a:gd name="T15" fmla="*/ 0 h 800"/>
                <a:gd name="T16" fmla="*/ 2467 w 2467"/>
                <a:gd name="T17" fmla="*/ 400 h 800"/>
                <a:gd name="T18" fmla="*/ 1667 w 2467"/>
                <a:gd name="T19" fmla="*/ 800 h 800"/>
                <a:gd name="T20" fmla="*/ 1667 w 2467"/>
                <a:gd name="T21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7" h="800">
                  <a:moveTo>
                    <a:pt x="67" y="333"/>
                  </a:moveTo>
                  <a:lnTo>
                    <a:pt x="1800" y="333"/>
                  </a:lnTo>
                  <a:cubicBezTo>
                    <a:pt x="1837" y="333"/>
                    <a:pt x="1867" y="363"/>
                    <a:pt x="1867" y="400"/>
                  </a:cubicBezTo>
                  <a:cubicBezTo>
                    <a:pt x="1867" y="437"/>
                    <a:pt x="1837" y="467"/>
                    <a:pt x="1800" y="467"/>
                  </a:cubicBezTo>
                  <a:lnTo>
                    <a:pt x="67" y="467"/>
                  </a:lnTo>
                  <a:cubicBezTo>
                    <a:pt x="30" y="467"/>
                    <a:pt x="0" y="437"/>
                    <a:pt x="0" y="400"/>
                  </a:cubicBezTo>
                  <a:cubicBezTo>
                    <a:pt x="0" y="363"/>
                    <a:pt x="30" y="333"/>
                    <a:pt x="67" y="333"/>
                  </a:cubicBezTo>
                  <a:close/>
                  <a:moveTo>
                    <a:pt x="1667" y="0"/>
                  </a:moveTo>
                  <a:lnTo>
                    <a:pt x="2467" y="400"/>
                  </a:lnTo>
                  <a:lnTo>
                    <a:pt x="1667" y="800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79"/>
            <p:cNvSpPr>
              <a:spLocks noEditPoints="1"/>
            </p:cNvSpPr>
            <p:nvPr/>
          </p:nvSpPr>
          <p:spPr bwMode="auto">
            <a:xfrm>
              <a:off x="2374" y="2300"/>
              <a:ext cx="155" cy="50"/>
            </a:xfrm>
            <a:custGeom>
              <a:avLst/>
              <a:gdLst>
                <a:gd name="T0" fmla="*/ 67 w 2467"/>
                <a:gd name="T1" fmla="*/ 333 h 800"/>
                <a:gd name="T2" fmla="*/ 1800 w 2467"/>
                <a:gd name="T3" fmla="*/ 333 h 800"/>
                <a:gd name="T4" fmla="*/ 1867 w 2467"/>
                <a:gd name="T5" fmla="*/ 400 h 800"/>
                <a:gd name="T6" fmla="*/ 1800 w 2467"/>
                <a:gd name="T7" fmla="*/ 467 h 800"/>
                <a:gd name="T8" fmla="*/ 67 w 2467"/>
                <a:gd name="T9" fmla="*/ 467 h 800"/>
                <a:gd name="T10" fmla="*/ 0 w 2467"/>
                <a:gd name="T11" fmla="*/ 400 h 800"/>
                <a:gd name="T12" fmla="*/ 67 w 2467"/>
                <a:gd name="T13" fmla="*/ 333 h 800"/>
                <a:gd name="T14" fmla="*/ 1667 w 2467"/>
                <a:gd name="T15" fmla="*/ 0 h 800"/>
                <a:gd name="T16" fmla="*/ 2467 w 2467"/>
                <a:gd name="T17" fmla="*/ 400 h 800"/>
                <a:gd name="T18" fmla="*/ 1667 w 2467"/>
                <a:gd name="T19" fmla="*/ 800 h 800"/>
                <a:gd name="T20" fmla="*/ 1667 w 2467"/>
                <a:gd name="T21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7" h="800">
                  <a:moveTo>
                    <a:pt x="67" y="333"/>
                  </a:moveTo>
                  <a:lnTo>
                    <a:pt x="1800" y="333"/>
                  </a:lnTo>
                  <a:cubicBezTo>
                    <a:pt x="1837" y="333"/>
                    <a:pt x="1867" y="363"/>
                    <a:pt x="1867" y="400"/>
                  </a:cubicBezTo>
                  <a:cubicBezTo>
                    <a:pt x="1867" y="437"/>
                    <a:pt x="1837" y="467"/>
                    <a:pt x="1800" y="467"/>
                  </a:cubicBezTo>
                  <a:lnTo>
                    <a:pt x="67" y="467"/>
                  </a:lnTo>
                  <a:cubicBezTo>
                    <a:pt x="30" y="467"/>
                    <a:pt x="0" y="437"/>
                    <a:pt x="0" y="400"/>
                  </a:cubicBezTo>
                  <a:cubicBezTo>
                    <a:pt x="0" y="363"/>
                    <a:pt x="30" y="333"/>
                    <a:pt x="67" y="333"/>
                  </a:cubicBezTo>
                  <a:close/>
                  <a:moveTo>
                    <a:pt x="1667" y="0"/>
                  </a:moveTo>
                  <a:lnTo>
                    <a:pt x="2467" y="400"/>
                  </a:lnTo>
                  <a:lnTo>
                    <a:pt x="1667" y="800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80"/>
            <p:cNvSpPr>
              <a:spLocks noEditPoints="1"/>
            </p:cNvSpPr>
            <p:nvPr/>
          </p:nvSpPr>
          <p:spPr bwMode="auto">
            <a:xfrm>
              <a:off x="2374" y="3061"/>
              <a:ext cx="155" cy="50"/>
            </a:xfrm>
            <a:custGeom>
              <a:avLst/>
              <a:gdLst>
                <a:gd name="T0" fmla="*/ 33 w 1233"/>
                <a:gd name="T1" fmla="*/ 166 h 400"/>
                <a:gd name="T2" fmla="*/ 900 w 1233"/>
                <a:gd name="T3" fmla="*/ 166 h 400"/>
                <a:gd name="T4" fmla="*/ 933 w 1233"/>
                <a:gd name="T5" fmla="*/ 200 h 400"/>
                <a:gd name="T6" fmla="*/ 900 w 1233"/>
                <a:gd name="T7" fmla="*/ 233 h 400"/>
                <a:gd name="T8" fmla="*/ 33 w 1233"/>
                <a:gd name="T9" fmla="*/ 233 h 400"/>
                <a:gd name="T10" fmla="*/ 0 w 1233"/>
                <a:gd name="T11" fmla="*/ 200 h 400"/>
                <a:gd name="T12" fmla="*/ 33 w 1233"/>
                <a:gd name="T13" fmla="*/ 166 h 400"/>
                <a:gd name="T14" fmla="*/ 833 w 1233"/>
                <a:gd name="T15" fmla="*/ 0 h 400"/>
                <a:gd name="T16" fmla="*/ 1233 w 1233"/>
                <a:gd name="T17" fmla="*/ 200 h 400"/>
                <a:gd name="T18" fmla="*/ 833 w 1233"/>
                <a:gd name="T19" fmla="*/ 400 h 400"/>
                <a:gd name="T20" fmla="*/ 833 w 1233"/>
                <a:gd name="T2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3" h="400">
                  <a:moveTo>
                    <a:pt x="33" y="166"/>
                  </a:moveTo>
                  <a:lnTo>
                    <a:pt x="900" y="166"/>
                  </a:lnTo>
                  <a:cubicBezTo>
                    <a:pt x="918" y="166"/>
                    <a:pt x="933" y="181"/>
                    <a:pt x="933" y="200"/>
                  </a:cubicBezTo>
                  <a:cubicBezTo>
                    <a:pt x="933" y="218"/>
                    <a:pt x="918" y="233"/>
                    <a:pt x="900" y="233"/>
                  </a:cubicBezTo>
                  <a:lnTo>
                    <a:pt x="33" y="233"/>
                  </a:lnTo>
                  <a:cubicBezTo>
                    <a:pt x="15" y="233"/>
                    <a:pt x="0" y="218"/>
                    <a:pt x="0" y="200"/>
                  </a:cubicBezTo>
                  <a:cubicBezTo>
                    <a:pt x="0" y="181"/>
                    <a:pt x="15" y="166"/>
                    <a:pt x="33" y="166"/>
                  </a:cubicBezTo>
                  <a:close/>
                  <a:moveTo>
                    <a:pt x="833" y="0"/>
                  </a:moveTo>
                  <a:lnTo>
                    <a:pt x="1233" y="200"/>
                  </a:lnTo>
                  <a:lnTo>
                    <a:pt x="833" y="400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81"/>
            <p:cNvSpPr>
              <a:spLocks noEditPoints="1"/>
            </p:cNvSpPr>
            <p:nvPr/>
          </p:nvSpPr>
          <p:spPr bwMode="auto">
            <a:xfrm>
              <a:off x="3205" y="1439"/>
              <a:ext cx="155" cy="50"/>
            </a:xfrm>
            <a:custGeom>
              <a:avLst/>
              <a:gdLst>
                <a:gd name="T0" fmla="*/ 33 w 1233"/>
                <a:gd name="T1" fmla="*/ 166 h 400"/>
                <a:gd name="T2" fmla="*/ 900 w 1233"/>
                <a:gd name="T3" fmla="*/ 166 h 400"/>
                <a:gd name="T4" fmla="*/ 933 w 1233"/>
                <a:gd name="T5" fmla="*/ 200 h 400"/>
                <a:gd name="T6" fmla="*/ 900 w 1233"/>
                <a:gd name="T7" fmla="*/ 233 h 400"/>
                <a:gd name="T8" fmla="*/ 33 w 1233"/>
                <a:gd name="T9" fmla="*/ 233 h 400"/>
                <a:gd name="T10" fmla="*/ 0 w 1233"/>
                <a:gd name="T11" fmla="*/ 200 h 400"/>
                <a:gd name="T12" fmla="*/ 33 w 1233"/>
                <a:gd name="T13" fmla="*/ 166 h 400"/>
                <a:gd name="T14" fmla="*/ 833 w 1233"/>
                <a:gd name="T15" fmla="*/ 0 h 400"/>
                <a:gd name="T16" fmla="*/ 1233 w 1233"/>
                <a:gd name="T17" fmla="*/ 200 h 400"/>
                <a:gd name="T18" fmla="*/ 833 w 1233"/>
                <a:gd name="T19" fmla="*/ 400 h 400"/>
                <a:gd name="T20" fmla="*/ 833 w 1233"/>
                <a:gd name="T2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3" h="400">
                  <a:moveTo>
                    <a:pt x="33" y="166"/>
                  </a:moveTo>
                  <a:lnTo>
                    <a:pt x="900" y="166"/>
                  </a:lnTo>
                  <a:cubicBezTo>
                    <a:pt x="918" y="166"/>
                    <a:pt x="933" y="181"/>
                    <a:pt x="933" y="200"/>
                  </a:cubicBezTo>
                  <a:cubicBezTo>
                    <a:pt x="933" y="218"/>
                    <a:pt x="918" y="233"/>
                    <a:pt x="900" y="233"/>
                  </a:cubicBezTo>
                  <a:lnTo>
                    <a:pt x="33" y="233"/>
                  </a:lnTo>
                  <a:cubicBezTo>
                    <a:pt x="15" y="233"/>
                    <a:pt x="0" y="218"/>
                    <a:pt x="0" y="200"/>
                  </a:cubicBezTo>
                  <a:cubicBezTo>
                    <a:pt x="0" y="181"/>
                    <a:pt x="15" y="166"/>
                    <a:pt x="33" y="166"/>
                  </a:cubicBezTo>
                  <a:close/>
                  <a:moveTo>
                    <a:pt x="833" y="0"/>
                  </a:moveTo>
                  <a:lnTo>
                    <a:pt x="1233" y="200"/>
                  </a:lnTo>
                  <a:lnTo>
                    <a:pt x="833" y="400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Line 82"/>
            <p:cNvSpPr>
              <a:spLocks noChangeShapeType="1"/>
            </p:cNvSpPr>
            <p:nvPr/>
          </p:nvSpPr>
          <p:spPr bwMode="auto">
            <a:xfrm>
              <a:off x="3360" y="1081"/>
              <a:ext cx="0" cy="92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83"/>
            <p:cNvSpPr>
              <a:spLocks noEditPoints="1"/>
            </p:cNvSpPr>
            <p:nvPr/>
          </p:nvSpPr>
          <p:spPr bwMode="auto">
            <a:xfrm>
              <a:off x="3205" y="2300"/>
              <a:ext cx="155" cy="50"/>
            </a:xfrm>
            <a:custGeom>
              <a:avLst/>
              <a:gdLst>
                <a:gd name="T0" fmla="*/ 33 w 1233"/>
                <a:gd name="T1" fmla="*/ 166 h 400"/>
                <a:gd name="T2" fmla="*/ 900 w 1233"/>
                <a:gd name="T3" fmla="*/ 166 h 400"/>
                <a:gd name="T4" fmla="*/ 933 w 1233"/>
                <a:gd name="T5" fmla="*/ 200 h 400"/>
                <a:gd name="T6" fmla="*/ 900 w 1233"/>
                <a:gd name="T7" fmla="*/ 233 h 400"/>
                <a:gd name="T8" fmla="*/ 33 w 1233"/>
                <a:gd name="T9" fmla="*/ 233 h 400"/>
                <a:gd name="T10" fmla="*/ 0 w 1233"/>
                <a:gd name="T11" fmla="*/ 200 h 400"/>
                <a:gd name="T12" fmla="*/ 33 w 1233"/>
                <a:gd name="T13" fmla="*/ 166 h 400"/>
                <a:gd name="T14" fmla="*/ 833 w 1233"/>
                <a:gd name="T15" fmla="*/ 0 h 400"/>
                <a:gd name="T16" fmla="*/ 1233 w 1233"/>
                <a:gd name="T17" fmla="*/ 200 h 400"/>
                <a:gd name="T18" fmla="*/ 833 w 1233"/>
                <a:gd name="T19" fmla="*/ 400 h 400"/>
                <a:gd name="T20" fmla="*/ 833 w 1233"/>
                <a:gd name="T2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3" h="400">
                  <a:moveTo>
                    <a:pt x="33" y="166"/>
                  </a:moveTo>
                  <a:lnTo>
                    <a:pt x="900" y="166"/>
                  </a:lnTo>
                  <a:cubicBezTo>
                    <a:pt x="918" y="166"/>
                    <a:pt x="933" y="181"/>
                    <a:pt x="933" y="200"/>
                  </a:cubicBezTo>
                  <a:cubicBezTo>
                    <a:pt x="933" y="218"/>
                    <a:pt x="918" y="233"/>
                    <a:pt x="900" y="233"/>
                  </a:cubicBezTo>
                  <a:lnTo>
                    <a:pt x="33" y="233"/>
                  </a:lnTo>
                  <a:cubicBezTo>
                    <a:pt x="15" y="233"/>
                    <a:pt x="0" y="218"/>
                    <a:pt x="0" y="200"/>
                  </a:cubicBezTo>
                  <a:cubicBezTo>
                    <a:pt x="0" y="181"/>
                    <a:pt x="15" y="166"/>
                    <a:pt x="33" y="166"/>
                  </a:cubicBezTo>
                  <a:close/>
                  <a:moveTo>
                    <a:pt x="833" y="0"/>
                  </a:moveTo>
                  <a:lnTo>
                    <a:pt x="1233" y="200"/>
                  </a:lnTo>
                  <a:lnTo>
                    <a:pt x="833" y="400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Line 84"/>
            <p:cNvSpPr>
              <a:spLocks noChangeShapeType="1"/>
            </p:cNvSpPr>
            <p:nvPr/>
          </p:nvSpPr>
          <p:spPr bwMode="auto">
            <a:xfrm>
              <a:off x="3365" y="2134"/>
              <a:ext cx="0" cy="72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Line 85"/>
            <p:cNvSpPr>
              <a:spLocks noChangeShapeType="1"/>
            </p:cNvSpPr>
            <p:nvPr/>
          </p:nvSpPr>
          <p:spPr bwMode="auto">
            <a:xfrm>
              <a:off x="3360" y="2935"/>
              <a:ext cx="0" cy="37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86"/>
            <p:cNvSpPr>
              <a:spLocks noEditPoints="1"/>
            </p:cNvSpPr>
            <p:nvPr/>
          </p:nvSpPr>
          <p:spPr bwMode="auto">
            <a:xfrm>
              <a:off x="3205" y="3061"/>
              <a:ext cx="155" cy="50"/>
            </a:xfrm>
            <a:custGeom>
              <a:avLst/>
              <a:gdLst>
                <a:gd name="T0" fmla="*/ 33 w 1233"/>
                <a:gd name="T1" fmla="*/ 166 h 400"/>
                <a:gd name="T2" fmla="*/ 900 w 1233"/>
                <a:gd name="T3" fmla="*/ 166 h 400"/>
                <a:gd name="T4" fmla="*/ 933 w 1233"/>
                <a:gd name="T5" fmla="*/ 200 h 400"/>
                <a:gd name="T6" fmla="*/ 900 w 1233"/>
                <a:gd name="T7" fmla="*/ 233 h 400"/>
                <a:gd name="T8" fmla="*/ 33 w 1233"/>
                <a:gd name="T9" fmla="*/ 233 h 400"/>
                <a:gd name="T10" fmla="*/ 0 w 1233"/>
                <a:gd name="T11" fmla="*/ 200 h 400"/>
                <a:gd name="T12" fmla="*/ 33 w 1233"/>
                <a:gd name="T13" fmla="*/ 166 h 400"/>
                <a:gd name="T14" fmla="*/ 833 w 1233"/>
                <a:gd name="T15" fmla="*/ 0 h 400"/>
                <a:gd name="T16" fmla="*/ 1233 w 1233"/>
                <a:gd name="T17" fmla="*/ 200 h 400"/>
                <a:gd name="T18" fmla="*/ 833 w 1233"/>
                <a:gd name="T19" fmla="*/ 400 h 400"/>
                <a:gd name="T20" fmla="*/ 833 w 1233"/>
                <a:gd name="T2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3" h="400">
                  <a:moveTo>
                    <a:pt x="33" y="166"/>
                  </a:moveTo>
                  <a:lnTo>
                    <a:pt x="900" y="166"/>
                  </a:lnTo>
                  <a:cubicBezTo>
                    <a:pt x="918" y="166"/>
                    <a:pt x="933" y="181"/>
                    <a:pt x="933" y="200"/>
                  </a:cubicBezTo>
                  <a:cubicBezTo>
                    <a:pt x="933" y="218"/>
                    <a:pt x="918" y="233"/>
                    <a:pt x="900" y="233"/>
                  </a:cubicBezTo>
                  <a:lnTo>
                    <a:pt x="33" y="233"/>
                  </a:lnTo>
                  <a:cubicBezTo>
                    <a:pt x="15" y="233"/>
                    <a:pt x="0" y="218"/>
                    <a:pt x="0" y="200"/>
                  </a:cubicBezTo>
                  <a:cubicBezTo>
                    <a:pt x="0" y="181"/>
                    <a:pt x="15" y="166"/>
                    <a:pt x="33" y="166"/>
                  </a:cubicBezTo>
                  <a:close/>
                  <a:moveTo>
                    <a:pt x="833" y="0"/>
                  </a:moveTo>
                  <a:lnTo>
                    <a:pt x="1233" y="200"/>
                  </a:lnTo>
                  <a:lnTo>
                    <a:pt x="833" y="400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36028" y="260648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ТРАКТОВКА ФУНКЦИОНАЛЬНОЙ НАДЕЖНОСТИ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50886" y="4011613"/>
            <a:ext cx="173412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Отказоустойчивость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337176" y="3597275"/>
            <a:ext cx="388914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целостности и доступности данных </a:t>
            </a:r>
          </a:p>
        </p:txBody>
      </p:sp>
    </p:spTree>
    <p:extLst>
      <p:ext uri="{BB962C8B-B14F-4D97-AF65-F5344CB8AC3E}">
        <p14:creationId xmlns:p14="http://schemas.microsoft.com/office/powerpoint/2010/main" val="2326278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464" y="1052736"/>
            <a:ext cx="964907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1)	</a:t>
            </a:r>
            <a:r>
              <a:rPr lang="ru-RU" sz="1400" dirty="0"/>
              <a:t>Каждый показатель функциональной надежности должен быть измерим. 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2)	Показатель функциональной надежности должен допускать возможность экспериментальной </a:t>
            </a:r>
            <a:r>
              <a:rPr lang="ru-RU" sz="1400" dirty="0" smtClean="0"/>
              <a:t>проверки.</a:t>
            </a:r>
            <a:endParaRPr lang="ru-RU" sz="1400" dirty="0"/>
          </a:p>
          <a:p>
            <a:pPr>
              <a:lnSpc>
                <a:spcPct val="150000"/>
              </a:lnSpc>
            </a:pPr>
            <a:r>
              <a:rPr lang="ru-RU" sz="1400" dirty="0"/>
              <a:t>3)	Система показателей должна </a:t>
            </a:r>
            <a:r>
              <a:rPr lang="ru-RU" sz="1400" dirty="0" smtClean="0"/>
              <a:t>учитывать особенности  возникновения сбойных ошибок  </a:t>
            </a:r>
            <a:r>
              <a:rPr lang="ru-RU" sz="1400" dirty="0"/>
              <a:t>и </a:t>
            </a:r>
            <a:r>
              <a:rPr lang="ru-RU" sz="1400" dirty="0" smtClean="0"/>
              <a:t>ошибок данных, ошибок операторов, специфику проявления </a:t>
            </a:r>
            <a:r>
              <a:rPr lang="ru-RU" sz="1400" dirty="0"/>
              <a:t>ошибок собственных программных средств, а также </a:t>
            </a:r>
            <a:r>
              <a:rPr lang="ru-RU" sz="1400" dirty="0" smtClean="0"/>
              <a:t>дискретный или случайный характер поступления заявок </a:t>
            </a:r>
            <a:r>
              <a:rPr lang="ru-RU" sz="1400" dirty="0"/>
              <a:t>на выполнение информационных процессов и др.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4)	Система показателей должна быть удобной в практическом применении, наглядной и  сравнимой.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5)	Каждый показатель  должен быть простым в физическом смысле и естественным с точки зрения оценки выполняемых в информационной системе функций.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6)	Показатели функциональной надежности системы должны иметь единую количественную меру расчета надежности выполнения процессов на всех уровнях их иерархии.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7)	 Система показателей должна быть достаточно гибкой, чтобы обеспечивать свертывание модулей  расчета от низшего к высшему уровню.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8)	Система показателей должна обеспечивать комплексную оценку функциональной надежности информационной системы в условиях проявления всех видов </a:t>
            </a:r>
            <a:r>
              <a:rPr lang="ru-RU" sz="1400" dirty="0" smtClean="0"/>
              <a:t>угроз.</a:t>
            </a:r>
            <a:endParaRPr lang="ru-RU" sz="1400" dirty="0"/>
          </a:p>
          <a:p>
            <a:pPr>
              <a:lnSpc>
                <a:spcPct val="150000"/>
              </a:lnSpc>
            </a:pPr>
            <a:r>
              <a:rPr lang="ru-RU" sz="1400" dirty="0"/>
              <a:t>9)	Система показателей должна содержать как единичные, так и комплексные показатели.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4920" y="41304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ТРЕБОВАНИЯ  К СИСТЕМЕ ПОКАЗАТЕЛЕЙ ФУНКЦИОНАЛЬНОЙ НАДЕЖНОСТИ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12"/>
          <p:cNvGrpSpPr>
            <a:grpSpLocks noChangeAspect="1"/>
          </p:cNvGrpSpPr>
          <p:nvPr/>
        </p:nvGrpSpPr>
        <p:grpSpPr bwMode="auto">
          <a:xfrm>
            <a:off x="2107406" y="12701"/>
            <a:ext cx="5241925" cy="6786562"/>
            <a:chOff x="1305" y="8"/>
            <a:chExt cx="3302" cy="4275"/>
          </a:xfrm>
        </p:grpSpPr>
        <p:sp>
          <p:nvSpPr>
            <p:cNvPr id="108" name="AutoShape 111"/>
            <p:cNvSpPr>
              <a:spLocks noChangeAspect="1" noChangeArrowheads="1" noTextEdit="1"/>
            </p:cNvSpPr>
            <p:nvPr/>
          </p:nvSpPr>
          <p:spPr bwMode="auto">
            <a:xfrm>
              <a:off x="1543" y="14"/>
              <a:ext cx="3064" cy="4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Rectangle 113"/>
            <p:cNvSpPr>
              <a:spLocks noChangeArrowheads="1"/>
            </p:cNvSpPr>
            <p:nvPr/>
          </p:nvSpPr>
          <p:spPr bwMode="auto">
            <a:xfrm>
              <a:off x="1566" y="8"/>
              <a:ext cx="6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ectangle 114"/>
            <p:cNvSpPr>
              <a:spLocks noChangeArrowheads="1"/>
            </p:cNvSpPr>
            <p:nvPr/>
          </p:nvSpPr>
          <p:spPr bwMode="auto">
            <a:xfrm>
              <a:off x="1566" y="117"/>
              <a:ext cx="6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Rectangle 115"/>
            <p:cNvSpPr>
              <a:spLocks noChangeArrowheads="1"/>
            </p:cNvSpPr>
            <p:nvPr/>
          </p:nvSpPr>
          <p:spPr bwMode="auto">
            <a:xfrm>
              <a:off x="1566" y="226"/>
              <a:ext cx="6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Rectangle 116"/>
            <p:cNvSpPr>
              <a:spLocks noChangeArrowheads="1"/>
            </p:cNvSpPr>
            <p:nvPr/>
          </p:nvSpPr>
          <p:spPr bwMode="auto">
            <a:xfrm>
              <a:off x="1566" y="334"/>
              <a:ext cx="6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ectangle 117"/>
            <p:cNvSpPr>
              <a:spLocks noChangeArrowheads="1"/>
            </p:cNvSpPr>
            <p:nvPr/>
          </p:nvSpPr>
          <p:spPr bwMode="auto">
            <a:xfrm>
              <a:off x="1566" y="443"/>
              <a:ext cx="6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ectangle 118"/>
            <p:cNvSpPr>
              <a:spLocks noChangeArrowheads="1"/>
            </p:cNvSpPr>
            <p:nvPr/>
          </p:nvSpPr>
          <p:spPr bwMode="auto">
            <a:xfrm>
              <a:off x="1566" y="552"/>
              <a:ext cx="6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Rectangle 119"/>
            <p:cNvSpPr>
              <a:spLocks noChangeArrowheads="1"/>
            </p:cNvSpPr>
            <p:nvPr/>
          </p:nvSpPr>
          <p:spPr bwMode="auto">
            <a:xfrm>
              <a:off x="1566" y="660"/>
              <a:ext cx="6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Rectangle 120"/>
            <p:cNvSpPr>
              <a:spLocks noChangeArrowheads="1"/>
            </p:cNvSpPr>
            <p:nvPr/>
          </p:nvSpPr>
          <p:spPr bwMode="auto">
            <a:xfrm>
              <a:off x="1566" y="769"/>
              <a:ext cx="171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                      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Rectangle 121"/>
            <p:cNvSpPr>
              <a:spLocks noChangeArrowheads="1"/>
            </p:cNvSpPr>
            <p:nvPr/>
          </p:nvSpPr>
          <p:spPr bwMode="auto">
            <a:xfrm>
              <a:off x="3220" y="769"/>
              <a:ext cx="6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Rectangle 122"/>
            <p:cNvSpPr>
              <a:spLocks noChangeArrowheads="1"/>
            </p:cNvSpPr>
            <p:nvPr/>
          </p:nvSpPr>
          <p:spPr bwMode="auto">
            <a:xfrm>
              <a:off x="1566" y="923"/>
              <a:ext cx="30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Rectangle 123"/>
            <p:cNvSpPr>
              <a:spLocks noChangeArrowheads="1"/>
            </p:cNvSpPr>
            <p:nvPr/>
          </p:nvSpPr>
          <p:spPr bwMode="auto">
            <a:xfrm>
              <a:off x="1825" y="923"/>
              <a:ext cx="152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              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0" name="Group 126"/>
            <p:cNvGrpSpPr>
              <a:grpSpLocks/>
            </p:cNvGrpSpPr>
            <p:nvPr/>
          </p:nvGrpSpPr>
          <p:grpSpPr bwMode="auto">
            <a:xfrm>
              <a:off x="3302" y="890"/>
              <a:ext cx="146" cy="170"/>
              <a:chOff x="3302" y="890"/>
              <a:chExt cx="146" cy="170"/>
            </a:xfrm>
          </p:grpSpPr>
          <p:sp>
            <p:nvSpPr>
              <p:cNvPr id="2299" name="Rectangle 124"/>
              <p:cNvSpPr>
                <a:spLocks noChangeArrowheads="1"/>
              </p:cNvSpPr>
              <p:nvPr/>
            </p:nvSpPr>
            <p:spPr bwMode="auto">
              <a:xfrm>
                <a:off x="3384" y="962"/>
                <a:ext cx="64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00" name="Rectangle 125"/>
              <p:cNvSpPr>
                <a:spLocks noChangeArrowheads="1"/>
              </p:cNvSpPr>
              <p:nvPr/>
            </p:nvSpPr>
            <p:spPr bwMode="auto">
              <a:xfrm>
                <a:off x="3302" y="890"/>
                <a:ext cx="142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5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Ф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1" name="Rectangle 127"/>
            <p:cNvSpPr>
              <a:spLocks noChangeArrowheads="1"/>
            </p:cNvSpPr>
            <p:nvPr/>
          </p:nvSpPr>
          <p:spPr bwMode="auto">
            <a:xfrm>
              <a:off x="3435" y="923"/>
              <a:ext cx="6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Rectangle 128"/>
            <p:cNvSpPr>
              <a:spLocks noChangeArrowheads="1"/>
            </p:cNvSpPr>
            <p:nvPr/>
          </p:nvSpPr>
          <p:spPr bwMode="auto">
            <a:xfrm>
              <a:off x="1566" y="1043"/>
              <a:ext cx="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Rectangle 129"/>
            <p:cNvSpPr>
              <a:spLocks noChangeArrowheads="1"/>
            </p:cNvSpPr>
            <p:nvPr/>
          </p:nvSpPr>
          <p:spPr bwMode="auto">
            <a:xfrm>
              <a:off x="1607" y="1043"/>
              <a:ext cx="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Rectangle 130"/>
            <p:cNvSpPr>
              <a:spLocks noChangeArrowheads="1"/>
            </p:cNvSpPr>
            <p:nvPr/>
          </p:nvSpPr>
          <p:spPr bwMode="auto">
            <a:xfrm>
              <a:off x="1654" y="1276"/>
              <a:ext cx="34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Функции</a:t>
              </a:r>
              <a:endParaRPr kumimoji="0" lang="ru-RU" alt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25" name="Rectangle 131"/>
            <p:cNvSpPr>
              <a:spLocks noChangeArrowheads="1"/>
            </p:cNvSpPr>
            <p:nvPr/>
          </p:nvSpPr>
          <p:spPr bwMode="auto">
            <a:xfrm>
              <a:off x="1965" y="1043"/>
              <a:ext cx="5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5" name="Rectangle 135"/>
            <p:cNvSpPr>
              <a:spLocks noChangeArrowheads="1"/>
            </p:cNvSpPr>
            <p:nvPr/>
          </p:nvSpPr>
          <p:spPr bwMode="auto">
            <a:xfrm>
              <a:off x="1986" y="1136"/>
              <a:ext cx="5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6" name="Rectangle 136"/>
            <p:cNvSpPr>
              <a:spLocks noChangeArrowheads="1"/>
            </p:cNvSpPr>
            <p:nvPr/>
          </p:nvSpPr>
          <p:spPr bwMode="auto">
            <a:xfrm>
              <a:off x="1566" y="1287"/>
              <a:ext cx="937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   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7" name="Rectangle 137"/>
            <p:cNvSpPr>
              <a:spLocks noChangeArrowheads="1"/>
            </p:cNvSpPr>
            <p:nvPr/>
          </p:nvSpPr>
          <p:spPr bwMode="auto">
            <a:xfrm>
              <a:off x="2396" y="1287"/>
              <a:ext cx="146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48" name="Group 140"/>
            <p:cNvGrpSpPr>
              <a:grpSpLocks/>
            </p:cNvGrpSpPr>
            <p:nvPr/>
          </p:nvGrpSpPr>
          <p:grpSpPr bwMode="auto">
            <a:xfrm>
              <a:off x="2506" y="1229"/>
              <a:ext cx="146" cy="182"/>
              <a:chOff x="2506" y="1229"/>
              <a:chExt cx="146" cy="182"/>
            </a:xfrm>
          </p:grpSpPr>
          <p:sp>
            <p:nvSpPr>
              <p:cNvPr id="2297" name="Rectangle 138"/>
              <p:cNvSpPr>
                <a:spLocks noChangeArrowheads="1"/>
              </p:cNvSpPr>
              <p:nvPr/>
            </p:nvSpPr>
            <p:spPr bwMode="auto">
              <a:xfrm>
                <a:off x="2580" y="1313"/>
                <a:ext cx="6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98" name="Rectangle 139"/>
              <p:cNvSpPr>
                <a:spLocks noChangeArrowheads="1"/>
              </p:cNvSpPr>
              <p:nvPr/>
            </p:nvSpPr>
            <p:spPr bwMode="auto">
              <a:xfrm>
                <a:off x="2506" y="1229"/>
                <a:ext cx="14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5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a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149" name="Rectangle 141"/>
            <p:cNvSpPr>
              <a:spLocks noChangeArrowheads="1"/>
            </p:cNvSpPr>
            <p:nvPr/>
          </p:nvSpPr>
          <p:spPr bwMode="auto">
            <a:xfrm>
              <a:off x="2631" y="1287"/>
              <a:ext cx="1136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  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0" name="Rectangle 142"/>
            <p:cNvSpPr>
              <a:spLocks noChangeArrowheads="1"/>
            </p:cNvSpPr>
            <p:nvPr/>
          </p:nvSpPr>
          <p:spPr bwMode="auto">
            <a:xfrm>
              <a:off x="3644" y="1287"/>
              <a:ext cx="322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51" name="Group 145"/>
            <p:cNvGrpSpPr>
              <a:grpSpLocks/>
            </p:cNvGrpSpPr>
            <p:nvPr/>
          </p:nvGrpSpPr>
          <p:grpSpPr bwMode="auto">
            <a:xfrm>
              <a:off x="3918" y="1242"/>
              <a:ext cx="154" cy="169"/>
              <a:chOff x="3918" y="1242"/>
              <a:chExt cx="154" cy="169"/>
            </a:xfrm>
          </p:grpSpPr>
          <p:sp>
            <p:nvSpPr>
              <p:cNvPr id="2295" name="Rectangle 143"/>
              <p:cNvSpPr>
                <a:spLocks noChangeArrowheads="1"/>
              </p:cNvSpPr>
              <p:nvPr/>
            </p:nvSpPr>
            <p:spPr bwMode="auto">
              <a:xfrm>
                <a:off x="4007" y="1313"/>
                <a:ext cx="6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96" name="Rectangle 144"/>
              <p:cNvSpPr>
                <a:spLocks noChangeArrowheads="1"/>
              </p:cNvSpPr>
              <p:nvPr/>
            </p:nvSpPr>
            <p:spPr bwMode="auto">
              <a:xfrm>
                <a:off x="3918" y="1242"/>
                <a:ext cx="146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5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Ф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152" name="Rectangle 146"/>
            <p:cNvSpPr>
              <a:spLocks noChangeArrowheads="1"/>
            </p:cNvSpPr>
            <p:nvPr/>
          </p:nvSpPr>
          <p:spPr bwMode="auto">
            <a:xfrm>
              <a:off x="4060" y="1287"/>
              <a:ext cx="5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3" name="Rectangle 147"/>
            <p:cNvSpPr>
              <a:spLocks noChangeArrowheads="1"/>
            </p:cNvSpPr>
            <p:nvPr/>
          </p:nvSpPr>
          <p:spPr bwMode="auto">
            <a:xfrm>
              <a:off x="1566" y="1394"/>
              <a:ext cx="272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                                                                          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4" name="Rectangle 148"/>
            <p:cNvSpPr>
              <a:spLocks noChangeArrowheads="1"/>
            </p:cNvSpPr>
            <p:nvPr/>
          </p:nvSpPr>
          <p:spPr bwMode="auto">
            <a:xfrm>
              <a:off x="4037" y="1394"/>
              <a:ext cx="5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6" name="Rectangle 150"/>
            <p:cNvSpPr>
              <a:spLocks noChangeArrowheads="1"/>
            </p:cNvSpPr>
            <p:nvPr/>
          </p:nvSpPr>
          <p:spPr bwMode="auto">
            <a:xfrm>
              <a:off x="2037" y="1487"/>
              <a:ext cx="5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9" name="Rectangle 152"/>
            <p:cNvSpPr>
              <a:spLocks noChangeArrowheads="1"/>
            </p:cNvSpPr>
            <p:nvPr/>
          </p:nvSpPr>
          <p:spPr bwMode="auto">
            <a:xfrm>
              <a:off x="2457" y="1642"/>
              <a:ext cx="146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0" name="Rectangle 153"/>
            <p:cNvSpPr>
              <a:spLocks noChangeArrowheads="1"/>
            </p:cNvSpPr>
            <p:nvPr/>
          </p:nvSpPr>
          <p:spPr bwMode="auto">
            <a:xfrm>
              <a:off x="2558" y="1642"/>
              <a:ext cx="5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61" name="Group 156"/>
            <p:cNvGrpSpPr>
              <a:grpSpLocks/>
            </p:cNvGrpSpPr>
            <p:nvPr/>
          </p:nvGrpSpPr>
          <p:grpSpPr bwMode="auto">
            <a:xfrm>
              <a:off x="2587" y="1582"/>
              <a:ext cx="147" cy="184"/>
              <a:chOff x="2587" y="1582"/>
              <a:chExt cx="147" cy="184"/>
            </a:xfrm>
          </p:grpSpPr>
          <p:sp>
            <p:nvSpPr>
              <p:cNvPr id="2293" name="Rectangle 154"/>
              <p:cNvSpPr>
                <a:spLocks noChangeArrowheads="1"/>
              </p:cNvSpPr>
              <p:nvPr/>
            </p:nvSpPr>
            <p:spPr bwMode="auto">
              <a:xfrm>
                <a:off x="2669" y="1668"/>
                <a:ext cx="6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94" name="Rectangle 155"/>
              <p:cNvSpPr>
                <a:spLocks noChangeArrowheads="1"/>
              </p:cNvSpPr>
              <p:nvPr/>
            </p:nvSpPr>
            <p:spPr bwMode="auto">
              <a:xfrm>
                <a:off x="2587" y="1582"/>
                <a:ext cx="14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5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a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162" name="Rectangle 157"/>
            <p:cNvSpPr>
              <a:spLocks noChangeArrowheads="1"/>
            </p:cNvSpPr>
            <p:nvPr/>
          </p:nvSpPr>
          <p:spPr bwMode="auto">
            <a:xfrm>
              <a:off x="2722" y="1642"/>
              <a:ext cx="78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3" name="Rectangle 158"/>
            <p:cNvSpPr>
              <a:spLocks noChangeArrowheads="1"/>
            </p:cNvSpPr>
            <p:nvPr/>
          </p:nvSpPr>
          <p:spPr bwMode="auto">
            <a:xfrm>
              <a:off x="3411" y="1642"/>
              <a:ext cx="124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4" name="Rectangle 159"/>
            <p:cNvSpPr>
              <a:spLocks noChangeArrowheads="1"/>
            </p:cNvSpPr>
            <p:nvPr/>
          </p:nvSpPr>
          <p:spPr bwMode="auto">
            <a:xfrm>
              <a:off x="3492" y="1642"/>
              <a:ext cx="101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5" name="Rectangle 160"/>
            <p:cNvSpPr>
              <a:spLocks noChangeArrowheads="1"/>
            </p:cNvSpPr>
            <p:nvPr/>
          </p:nvSpPr>
          <p:spPr bwMode="auto">
            <a:xfrm>
              <a:off x="3552" y="1642"/>
              <a:ext cx="322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66" name="Group 163"/>
            <p:cNvGrpSpPr>
              <a:grpSpLocks/>
            </p:cNvGrpSpPr>
            <p:nvPr/>
          </p:nvGrpSpPr>
          <p:grpSpPr bwMode="auto">
            <a:xfrm>
              <a:off x="3827" y="1593"/>
              <a:ext cx="149" cy="169"/>
              <a:chOff x="3827" y="1593"/>
              <a:chExt cx="149" cy="169"/>
            </a:xfrm>
          </p:grpSpPr>
          <p:sp>
            <p:nvSpPr>
              <p:cNvPr id="2291" name="Rectangle 161"/>
              <p:cNvSpPr>
                <a:spLocks noChangeArrowheads="1"/>
              </p:cNvSpPr>
              <p:nvPr/>
            </p:nvSpPr>
            <p:spPr bwMode="auto">
              <a:xfrm>
                <a:off x="3913" y="1665"/>
                <a:ext cx="6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92" name="Rectangle 162"/>
              <p:cNvSpPr>
                <a:spLocks noChangeArrowheads="1"/>
              </p:cNvSpPr>
              <p:nvPr/>
            </p:nvSpPr>
            <p:spPr bwMode="auto">
              <a:xfrm>
                <a:off x="3827" y="1593"/>
                <a:ext cx="14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5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Ф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167" name="Rectangle 164"/>
            <p:cNvSpPr>
              <a:spLocks noChangeArrowheads="1"/>
            </p:cNvSpPr>
            <p:nvPr/>
          </p:nvSpPr>
          <p:spPr bwMode="auto">
            <a:xfrm>
              <a:off x="3969" y="1642"/>
              <a:ext cx="27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8" name="Rectangle 165"/>
            <p:cNvSpPr>
              <a:spLocks noChangeArrowheads="1"/>
            </p:cNvSpPr>
            <p:nvPr/>
          </p:nvSpPr>
          <p:spPr bwMode="auto">
            <a:xfrm>
              <a:off x="4192" y="1642"/>
              <a:ext cx="5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9" name="Rectangle 166"/>
            <p:cNvSpPr>
              <a:spLocks noChangeArrowheads="1"/>
            </p:cNvSpPr>
            <p:nvPr/>
          </p:nvSpPr>
          <p:spPr bwMode="auto">
            <a:xfrm>
              <a:off x="1566" y="1756"/>
              <a:ext cx="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1" name="Rectangle 168"/>
            <p:cNvSpPr>
              <a:spLocks noChangeArrowheads="1"/>
            </p:cNvSpPr>
            <p:nvPr/>
          </p:nvSpPr>
          <p:spPr bwMode="auto">
            <a:xfrm>
              <a:off x="2002" y="1756"/>
              <a:ext cx="5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2" name="Rectangle 169"/>
            <p:cNvSpPr>
              <a:spLocks noChangeArrowheads="1"/>
            </p:cNvSpPr>
            <p:nvPr/>
          </p:nvSpPr>
          <p:spPr bwMode="auto">
            <a:xfrm>
              <a:off x="1566" y="1910"/>
              <a:ext cx="106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         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3" name="Rectangle 170"/>
            <p:cNvSpPr>
              <a:spLocks noChangeArrowheads="1"/>
            </p:cNvSpPr>
            <p:nvPr/>
          </p:nvSpPr>
          <p:spPr bwMode="auto">
            <a:xfrm>
              <a:off x="2518" y="1910"/>
              <a:ext cx="124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74" name="Group 173"/>
            <p:cNvGrpSpPr>
              <a:grpSpLocks/>
            </p:cNvGrpSpPr>
            <p:nvPr/>
          </p:nvGrpSpPr>
          <p:grpSpPr bwMode="auto">
            <a:xfrm>
              <a:off x="2607" y="1849"/>
              <a:ext cx="148" cy="182"/>
              <a:chOff x="2607" y="1849"/>
              <a:chExt cx="148" cy="182"/>
            </a:xfrm>
          </p:grpSpPr>
          <p:sp>
            <p:nvSpPr>
              <p:cNvPr id="2289" name="Rectangle 171"/>
              <p:cNvSpPr>
                <a:spLocks noChangeArrowheads="1"/>
              </p:cNvSpPr>
              <p:nvPr/>
            </p:nvSpPr>
            <p:spPr bwMode="auto">
              <a:xfrm>
                <a:off x="2687" y="1933"/>
                <a:ext cx="6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90" name="Rectangle 172"/>
              <p:cNvSpPr>
                <a:spLocks noChangeArrowheads="1"/>
              </p:cNvSpPr>
              <p:nvPr/>
            </p:nvSpPr>
            <p:spPr bwMode="auto">
              <a:xfrm>
                <a:off x="2607" y="1849"/>
                <a:ext cx="14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5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a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175" name="Rectangle 174"/>
            <p:cNvSpPr>
              <a:spLocks noChangeArrowheads="1"/>
            </p:cNvSpPr>
            <p:nvPr/>
          </p:nvSpPr>
          <p:spPr bwMode="auto">
            <a:xfrm>
              <a:off x="2742" y="1910"/>
              <a:ext cx="78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6" name="Rectangle 175"/>
            <p:cNvSpPr>
              <a:spLocks noChangeArrowheads="1"/>
            </p:cNvSpPr>
            <p:nvPr/>
          </p:nvSpPr>
          <p:spPr bwMode="auto">
            <a:xfrm>
              <a:off x="3431" y="1910"/>
              <a:ext cx="5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8" name="Rectangle 177"/>
            <p:cNvSpPr>
              <a:spLocks noChangeArrowheads="1"/>
            </p:cNvSpPr>
            <p:nvPr/>
          </p:nvSpPr>
          <p:spPr bwMode="auto">
            <a:xfrm>
              <a:off x="3105" y="2082"/>
              <a:ext cx="19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9" name="Rectangle 178"/>
            <p:cNvSpPr>
              <a:spLocks noChangeArrowheads="1"/>
            </p:cNvSpPr>
            <p:nvPr/>
          </p:nvSpPr>
          <p:spPr bwMode="auto">
            <a:xfrm>
              <a:off x="3247" y="2082"/>
              <a:ext cx="34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0" name="Rectangle 179"/>
            <p:cNvSpPr>
              <a:spLocks noChangeArrowheads="1"/>
            </p:cNvSpPr>
            <p:nvPr/>
          </p:nvSpPr>
          <p:spPr bwMode="auto">
            <a:xfrm>
              <a:off x="3531" y="2082"/>
              <a:ext cx="101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1" name="Rectangle 180"/>
            <p:cNvSpPr>
              <a:spLocks noChangeArrowheads="1"/>
            </p:cNvSpPr>
            <p:nvPr/>
          </p:nvSpPr>
          <p:spPr bwMode="auto">
            <a:xfrm>
              <a:off x="3591" y="2082"/>
              <a:ext cx="16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82" name="Group 183"/>
            <p:cNvGrpSpPr>
              <a:grpSpLocks/>
            </p:cNvGrpSpPr>
            <p:nvPr/>
          </p:nvGrpSpPr>
          <p:grpSpPr bwMode="auto">
            <a:xfrm>
              <a:off x="3723" y="2036"/>
              <a:ext cx="154" cy="170"/>
              <a:chOff x="3723" y="2036"/>
              <a:chExt cx="154" cy="170"/>
            </a:xfrm>
          </p:grpSpPr>
          <p:sp>
            <p:nvSpPr>
              <p:cNvPr id="2287" name="Rectangle 181"/>
              <p:cNvSpPr>
                <a:spLocks noChangeArrowheads="1"/>
              </p:cNvSpPr>
              <p:nvPr/>
            </p:nvSpPr>
            <p:spPr bwMode="auto">
              <a:xfrm>
                <a:off x="3812" y="2108"/>
                <a:ext cx="6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88" name="Rectangle 182"/>
              <p:cNvSpPr>
                <a:spLocks noChangeArrowheads="1"/>
              </p:cNvSpPr>
              <p:nvPr/>
            </p:nvSpPr>
            <p:spPr bwMode="auto">
              <a:xfrm>
                <a:off x="3723" y="2036"/>
                <a:ext cx="142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5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Ф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183" name="Rectangle 184"/>
            <p:cNvSpPr>
              <a:spLocks noChangeArrowheads="1"/>
            </p:cNvSpPr>
            <p:nvPr/>
          </p:nvSpPr>
          <p:spPr bwMode="auto">
            <a:xfrm>
              <a:off x="3866" y="2082"/>
              <a:ext cx="5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4" name="Rectangle 185"/>
            <p:cNvSpPr>
              <a:spLocks noChangeArrowheads="1"/>
            </p:cNvSpPr>
            <p:nvPr/>
          </p:nvSpPr>
          <p:spPr bwMode="auto">
            <a:xfrm>
              <a:off x="1566" y="2189"/>
              <a:ext cx="124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5" name="Rectangle 186"/>
            <p:cNvSpPr>
              <a:spLocks noChangeArrowheads="1"/>
            </p:cNvSpPr>
            <p:nvPr/>
          </p:nvSpPr>
          <p:spPr bwMode="auto">
            <a:xfrm>
              <a:off x="1617" y="2342"/>
              <a:ext cx="39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Операции</a:t>
              </a:r>
              <a:r>
                <a:rPr kumimoji="0" lang="ru-RU" altLang="ru-RU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6" name="Rectangle 187"/>
            <p:cNvSpPr>
              <a:spLocks noChangeArrowheads="1"/>
            </p:cNvSpPr>
            <p:nvPr/>
          </p:nvSpPr>
          <p:spPr bwMode="auto">
            <a:xfrm>
              <a:off x="2012" y="2189"/>
              <a:ext cx="542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7" name="Rectangle 188"/>
            <p:cNvSpPr>
              <a:spLocks noChangeArrowheads="1"/>
            </p:cNvSpPr>
            <p:nvPr/>
          </p:nvSpPr>
          <p:spPr bwMode="auto">
            <a:xfrm>
              <a:off x="2477" y="2189"/>
              <a:ext cx="78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8" name="Rectangle 189"/>
            <p:cNvSpPr>
              <a:spLocks noChangeArrowheads="1"/>
            </p:cNvSpPr>
            <p:nvPr/>
          </p:nvSpPr>
          <p:spPr bwMode="auto">
            <a:xfrm>
              <a:off x="3166" y="2189"/>
              <a:ext cx="5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9" name="Rectangle 190"/>
            <p:cNvSpPr>
              <a:spLocks noChangeArrowheads="1"/>
            </p:cNvSpPr>
            <p:nvPr/>
          </p:nvSpPr>
          <p:spPr bwMode="auto">
            <a:xfrm>
              <a:off x="1805" y="2282"/>
              <a:ext cx="1091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0" name="Rectangle 191"/>
            <p:cNvSpPr>
              <a:spLocks noChangeArrowheads="1"/>
            </p:cNvSpPr>
            <p:nvPr/>
          </p:nvSpPr>
          <p:spPr bwMode="auto">
            <a:xfrm>
              <a:off x="2777" y="2282"/>
              <a:ext cx="5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1" name="Rectangle 192"/>
            <p:cNvSpPr>
              <a:spLocks noChangeArrowheads="1"/>
            </p:cNvSpPr>
            <p:nvPr/>
          </p:nvSpPr>
          <p:spPr bwMode="auto">
            <a:xfrm>
              <a:off x="1305" y="2294"/>
              <a:ext cx="96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</a:t>
              </a:r>
              <a:r>
                <a:rPr kumimoji="0" lang="ru-RU" altLang="ru-RU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</a:t>
              </a:r>
              <a:r>
                <a:rPr kumimoji="0" lang="ru-RU" altLang="ru-RU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</a:t>
              </a:r>
              <a:r>
                <a:rPr kumimoji="0" lang="ru-RU" altLang="ru-RU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</a:t>
              </a:r>
              <a:r>
                <a:rPr kumimoji="0" lang="ru-RU" altLang="ru-RU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2" name="Rectangle 193"/>
            <p:cNvSpPr>
              <a:spLocks noChangeArrowheads="1"/>
            </p:cNvSpPr>
            <p:nvPr/>
          </p:nvSpPr>
          <p:spPr bwMode="auto">
            <a:xfrm>
              <a:off x="2777" y="2436"/>
              <a:ext cx="5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3" name="Rectangle 194"/>
            <p:cNvSpPr>
              <a:spLocks noChangeArrowheads="1"/>
            </p:cNvSpPr>
            <p:nvPr/>
          </p:nvSpPr>
          <p:spPr bwMode="auto">
            <a:xfrm>
              <a:off x="2797" y="2436"/>
              <a:ext cx="19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94" name="Group 197"/>
            <p:cNvGrpSpPr>
              <a:grpSpLocks/>
            </p:cNvGrpSpPr>
            <p:nvPr/>
          </p:nvGrpSpPr>
          <p:grpSpPr bwMode="auto">
            <a:xfrm>
              <a:off x="2757" y="2286"/>
              <a:ext cx="152" cy="185"/>
              <a:chOff x="2757" y="2286"/>
              <a:chExt cx="152" cy="185"/>
            </a:xfrm>
          </p:grpSpPr>
          <p:sp>
            <p:nvSpPr>
              <p:cNvPr id="2285" name="Rectangle 195"/>
              <p:cNvSpPr>
                <a:spLocks noChangeArrowheads="1"/>
              </p:cNvSpPr>
              <p:nvPr/>
            </p:nvSpPr>
            <p:spPr bwMode="auto">
              <a:xfrm>
                <a:off x="2844" y="2373"/>
                <a:ext cx="6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</a:t>
                </a:r>
                <a:endPara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86" name="Rectangle 196"/>
              <p:cNvSpPr>
                <a:spLocks noChangeArrowheads="1"/>
              </p:cNvSpPr>
              <p:nvPr/>
            </p:nvSpPr>
            <p:spPr bwMode="auto">
              <a:xfrm>
                <a:off x="2757" y="2286"/>
                <a:ext cx="14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5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a</a:t>
                </a:r>
                <a:endPara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195" name="Rectangle 198"/>
            <p:cNvSpPr>
              <a:spLocks noChangeArrowheads="1"/>
            </p:cNvSpPr>
            <p:nvPr/>
          </p:nvSpPr>
          <p:spPr bwMode="auto">
            <a:xfrm>
              <a:off x="3083" y="2436"/>
              <a:ext cx="101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6" name="Rectangle 199"/>
            <p:cNvSpPr>
              <a:spLocks noChangeArrowheads="1"/>
            </p:cNvSpPr>
            <p:nvPr/>
          </p:nvSpPr>
          <p:spPr bwMode="auto">
            <a:xfrm>
              <a:off x="3143" y="2436"/>
              <a:ext cx="542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7" name="Rectangle 200"/>
            <p:cNvSpPr>
              <a:spLocks noChangeArrowheads="1"/>
            </p:cNvSpPr>
            <p:nvPr/>
          </p:nvSpPr>
          <p:spPr bwMode="auto">
            <a:xfrm>
              <a:off x="3609" y="2436"/>
              <a:ext cx="30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98" name="Group 203"/>
            <p:cNvGrpSpPr>
              <a:grpSpLocks/>
            </p:cNvGrpSpPr>
            <p:nvPr/>
          </p:nvGrpSpPr>
          <p:grpSpPr bwMode="auto">
            <a:xfrm>
              <a:off x="3742" y="2387"/>
              <a:ext cx="181" cy="181"/>
              <a:chOff x="3742" y="2387"/>
              <a:chExt cx="181" cy="181"/>
            </a:xfrm>
          </p:grpSpPr>
          <p:sp>
            <p:nvSpPr>
              <p:cNvPr id="2283" name="Rectangle 201"/>
              <p:cNvSpPr>
                <a:spLocks noChangeArrowheads="1"/>
              </p:cNvSpPr>
              <p:nvPr/>
            </p:nvSpPr>
            <p:spPr bwMode="auto">
              <a:xfrm>
                <a:off x="3860" y="2471"/>
                <a:ext cx="6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</a:t>
                </a:r>
                <a:endPara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84" name="Rectangle 202"/>
              <p:cNvSpPr>
                <a:spLocks noChangeArrowheads="1"/>
              </p:cNvSpPr>
              <p:nvPr/>
            </p:nvSpPr>
            <p:spPr bwMode="auto">
              <a:xfrm>
                <a:off x="3742" y="2387"/>
                <a:ext cx="14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5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Ф</a:t>
                </a:r>
                <a:endParaRPr kumimoji="0" lang="ru-RU" alt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199" name="Rectangle 204"/>
            <p:cNvSpPr>
              <a:spLocks noChangeArrowheads="1"/>
            </p:cNvSpPr>
            <p:nvPr/>
          </p:nvSpPr>
          <p:spPr bwMode="auto">
            <a:xfrm>
              <a:off x="4005" y="2436"/>
              <a:ext cx="5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0" name="Rectangle 205"/>
            <p:cNvSpPr>
              <a:spLocks noChangeArrowheads="1"/>
            </p:cNvSpPr>
            <p:nvPr/>
          </p:nvSpPr>
          <p:spPr bwMode="auto">
            <a:xfrm>
              <a:off x="1582" y="2550"/>
              <a:ext cx="5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1" name="Rectangle 206"/>
            <p:cNvSpPr>
              <a:spLocks noChangeArrowheads="1"/>
            </p:cNvSpPr>
            <p:nvPr/>
          </p:nvSpPr>
          <p:spPr bwMode="auto">
            <a:xfrm>
              <a:off x="1524" y="2712"/>
              <a:ext cx="60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Микрооперации</a:t>
              </a:r>
              <a:endParaRPr kumimoji="0" lang="ru-RU" alt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202" name="Rectangle 207"/>
            <p:cNvSpPr>
              <a:spLocks noChangeArrowheads="1"/>
            </p:cNvSpPr>
            <p:nvPr/>
          </p:nvSpPr>
          <p:spPr bwMode="auto">
            <a:xfrm>
              <a:off x="2149" y="2550"/>
              <a:ext cx="1752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                              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3" name="Rectangle 208"/>
            <p:cNvSpPr>
              <a:spLocks noChangeArrowheads="1"/>
            </p:cNvSpPr>
            <p:nvPr/>
          </p:nvSpPr>
          <p:spPr bwMode="auto">
            <a:xfrm>
              <a:off x="3728" y="2550"/>
              <a:ext cx="5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5" name="Rectangle 210"/>
            <p:cNvSpPr>
              <a:spLocks noChangeArrowheads="1"/>
            </p:cNvSpPr>
            <p:nvPr/>
          </p:nvSpPr>
          <p:spPr bwMode="auto">
            <a:xfrm>
              <a:off x="2619" y="2704"/>
              <a:ext cx="211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206" name="Group 213"/>
            <p:cNvGrpSpPr>
              <a:grpSpLocks/>
            </p:cNvGrpSpPr>
            <p:nvPr/>
          </p:nvGrpSpPr>
          <p:grpSpPr bwMode="auto">
            <a:xfrm>
              <a:off x="2790" y="2643"/>
              <a:ext cx="148" cy="182"/>
              <a:chOff x="2790" y="2643"/>
              <a:chExt cx="148" cy="182"/>
            </a:xfrm>
          </p:grpSpPr>
          <p:sp>
            <p:nvSpPr>
              <p:cNvPr id="2281" name="Rectangle 211"/>
              <p:cNvSpPr>
                <a:spLocks noChangeArrowheads="1"/>
              </p:cNvSpPr>
              <p:nvPr/>
            </p:nvSpPr>
            <p:spPr bwMode="auto">
              <a:xfrm>
                <a:off x="2869" y="2727"/>
                <a:ext cx="6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82" name="Rectangle 212"/>
              <p:cNvSpPr>
                <a:spLocks noChangeArrowheads="1"/>
              </p:cNvSpPr>
              <p:nvPr/>
            </p:nvSpPr>
            <p:spPr bwMode="auto">
              <a:xfrm>
                <a:off x="2790" y="2643"/>
                <a:ext cx="14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5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a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207" name="Rectangle 214"/>
            <p:cNvSpPr>
              <a:spLocks noChangeArrowheads="1"/>
            </p:cNvSpPr>
            <p:nvPr/>
          </p:nvSpPr>
          <p:spPr bwMode="auto">
            <a:xfrm>
              <a:off x="2925" y="2704"/>
              <a:ext cx="365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8" name="Rectangle 215"/>
            <p:cNvSpPr>
              <a:spLocks noChangeArrowheads="1"/>
            </p:cNvSpPr>
            <p:nvPr/>
          </p:nvSpPr>
          <p:spPr bwMode="auto">
            <a:xfrm>
              <a:off x="3228" y="2704"/>
              <a:ext cx="5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9" name="Rectangle 216"/>
            <p:cNvSpPr>
              <a:spLocks noChangeArrowheads="1"/>
            </p:cNvSpPr>
            <p:nvPr/>
          </p:nvSpPr>
          <p:spPr bwMode="auto">
            <a:xfrm>
              <a:off x="1566" y="2879"/>
              <a:ext cx="101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0" name="Rectangle 217"/>
            <p:cNvSpPr>
              <a:spLocks noChangeArrowheads="1"/>
            </p:cNvSpPr>
            <p:nvPr/>
          </p:nvSpPr>
          <p:spPr bwMode="auto">
            <a:xfrm>
              <a:off x="1627" y="2879"/>
              <a:ext cx="1576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                                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1" name="Rectangle 218"/>
            <p:cNvSpPr>
              <a:spLocks noChangeArrowheads="1"/>
            </p:cNvSpPr>
            <p:nvPr/>
          </p:nvSpPr>
          <p:spPr bwMode="auto">
            <a:xfrm>
              <a:off x="3044" y="2879"/>
              <a:ext cx="124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2" name="Rectangle 219"/>
            <p:cNvSpPr>
              <a:spLocks noChangeArrowheads="1"/>
            </p:cNvSpPr>
            <p:nvPr/>
          </p:nvSpPr>
          <p:spPr bwMode="auto">
            <a:xfrm>
              <a:off x="3126" y="2879"/>
              <a:ext cx="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3" name="Rectangle 220"/>
            <p:cNvSpPr>
              <a:spLocks noChangeArrowheads="1"/>
            </p:cNvSpPr>
            <p:nvPr/>
          </p:nvSpPr>
          <p:spPr bwMode="auto">
            <a:xfrm>
              <a:off x="3166" y="2879"/>
              <a:ext cx="23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4" name="Rectangle 221"/>
            <p:cNvSpPr>
              <a:spLocks noChangeArrowheads="1"/>
            </p:cNvSpPr>
            <p:nvPr/>
          </p:nvSpPr>
          <p:spPr bwMode="auto">
            <a:xfrm>
              <a:off x="3348" y="2879"/>
              <a:ext cx="5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5" name="Rectangle 222"/>
            <p:cNvSpPr>
              <a:spLocks noChangeArrowheads="1"/>
            </p:cNvSpPr>
            <p:nvPr/>
          </p:nvSpPr>
          <p:spPr bwMode="auto">
            <a:xfrm>
              <a:off x="3369" y="2879"/>
              <a:ext cx="16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216" name="Group 225"/>
            <p:cNvGrpSpPr>
              <a:grpSpLocks/>
            </p:cNvGrpSpPr>
            <p:nvPr/>
          </p:nvGrpSpPr>
          <p:grpSpPr bwMode="auto">
            <a:xfrm>
              <a:off x="3500" y="2830"/>
              <a:ext cx="153" cy="169"/>
              <a:chOff x="3500" y="2830"/>
              <a:chExt cx="153" cy="169"/>
            </a:xfrm>
          </p:grpSpPr>
          <p:sp>
            <p:nvSpPr>
              <p:cNvPr id="2279" name="Rectangle 223"/>
              <p:cNvSpPr>
                <a:spLocks noChangeArrowheads="1"/>
              </p:cNvSpPr>
              <p:nvPr/>
            </p:nvSpPr>
            <p:spPr bwMode="auto">
              <a:xfrm>
                <a:off x="3588" y="2902"/>
                <a:ext cx="6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80" name="Rectangle 224"/>
              <p:cNvSpPr>
                <a:spLocks noChangeArrowheads="1"/>
              </p:cNvSpPr>
              <p:nvPr/>
            </p:nvSpPr>
            <p:spPr bwMode="auto">
              <a:xfrm>
                <a:off x="3500" y="2830"/>
                <a:ext cx="143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5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Ф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217" name="Rectangle 226"/>
            <p:cNvSpPr>
              <a:spLocks noChangeArrowheads="1"/>
            </p:cNvSpPr>
            <p:nvPr/>
          </p:nvSpPr>
          <p:spPr bwMode="auto">
            <a:xfrm>
              <a:off x="3643" y="2879"/>
              <a:ext cx="5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8" name="Rectangle 227"/>
            <p:cNvSpPr>
              <a:spLocks noChangeArrowheads="1"/>
            </p:cNvSpPr>
            <p:nvPr/>
          </p:nvSpPr>
          <p:spPr bwMode="auto">
            <a:xfrm>
              <a:off x="1566" y="3054"/>
              <a:ext cx="85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9" name="Rectangle 228"/>
            <p:cNvSpPr>
              <a:spLocks noChangeArrowheads="1"/>
            </p:cNvSpPr>
            <p:nvPr/>
          </p:nvSpPr>
          <p:spPr bwMode="auto">
            <a:xfrm>
              <a:off x="2315" y="3054"/>
              <a:ext cx="387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0" name="Rectangle 229"/>
            <p:cNvSpPr>
              <a:spLocks noChangeArrowheads="1"/>
            </p:cNvSpPr>
            <p:nvPr/>
          </p:nvSpPr>
          <p:spPr bwMode="auto">
            <a:xfrm>
              <a:off x="2639" y="3054"/>
              <a:ext cx="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1" name="Rectangle 230"/>
            <p:cNvSpPr>
              <a:spLocks noChangeArrowheads="1"/>
            </p:cNvSpPr>
            <p:nvPr/>
          </p:nvSpPr>
          <p:spPr bwMode="auto">
            <a:xfrm>
              <a:off x="2680" y="3054"/>
              <a:ext cx="27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222" name="Group 233"/>
            <p:cNvGrpSpPr>
              <a:grpSpLocks/>
            </p:cNvGrpSpPr>
            <p:nvPr/>
          </p:nvGrpSpPr>
          <p:grpSpPr bwMode="auto">
            <a:xfrm>
              <a:off x="2911" y="2993"/>
              <a:ext cx="148" cy="182"/>
              <a:chOff x="2911" y="2993"/>
              <a:chExt cx="148" cy="182"/>
            </a:xfrm>
          </p:grpSpPr>
          <p:sp>
            <p:nvSpPr>
              <p:cNvPr id="2277" name="Rectangle 231"/>
              <p:cNvSpPr>
                <a:spLocks noChangeArrowheads="1"/>
              </p:cNvSpPr>
              <p:nvPr/>
            </p:nvSpPr>
            <p:spPr bwMode="auto">
              <a:xfrm>
                <a:off x="2991" y="3077"/>
                <a:ext cx="6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8" name="Rectangle 232"/>
              <p:cNvSpPr>
                <a:spLocks noChangeArrowheads="1"/>
              </p:cNvSpPr>
              <p:nvPr/>
            </p:nvSpPr>
            <p:spPr bwMode="auto">
              <a:xfrm>
                <a:off x="2911" y="2993"/>
                <a:ext cx="14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5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a</a:t>
                </a:r>
                <a:endParaRPr kumimoji="0" lang="ru-RU" alt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223" name="Rectangle 234"/>
            <p:cNvSpPr>
              <a:spLocks noChangeArrowheads="1"/>
            </p:cNvSpPr>
            <p:nvPr/>
          </p:nvSpPr>
          <p:spPr bwMode="auto">
            <a:xfrm>
              <a:off x="3046" y="3054"/>
              <a:ext cx="5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4" name="Rectangle 235"/>
            <p:cNvSpPr>
              <a:spLocks noChangeArrowheads="1"/>
            </p:cNvSpPr>
            <p:nvPr/>
          </p:nvSpPr>
          <p:spPr bwMode="auto">
            <a:xfrm>
              <a:off x="1566" y="3229"/>
              <a:ext cx="5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5" name="Rectangle 236"/>
            <p:cNvSpPr>
              <a:spLocks noChangeArrowheads="1"/>
            </p:cNvSpPr>
            <p:nvPr/>
          </p:nvSpPr>
          <p:spPr bwMode="auto">
            <a:xfrm>
              <a:off x="1449" y="3113"/>
              <a:ext cx="151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Логические  действия                                   </a:t>
              </a:r>
              <a:endParaRPr kumimoji="0" lang="ru-RU" alt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226" name="Rectangle 237"/>
            <p:cNvSpPr>
              <a:spLocks noChangeArrowheads="1"/>
            </p:cNvSpPr>
            <p:nvPr/>
          </p:nvSpPr>
          <p:spPr bwMode="auto">
            <a:xfrm>
              <a:off x="2739" y="3229"/>
              <a:ext cx="343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7" name="Rectangle 238"/>
            <p:cNvSpPr>
              <a:spLocks noChangeArrowheads="1"/>
            </p:cNvSpPr>
            <p:nvPr/>
          </p:nvSpPr>
          <p:spPr bwMode="auto">
            <a:xfrm>
              <a:off x="3023" y="3229"/>
              <a:ext cx="41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29" name="Rectangle 242"/>
            <p:cNvSpPr>
              <a:spLocks noChangeArrowheads="1"/>
            </p:cNvSpPr>
            <p:nvPr/>
          </p:nvSpPr>
          <p:spPr bwMode="auto">
            <a:xfrm>
              <a:off x="3520" y="3229"/>
              <a:ext cx="5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1" name="Rectangle 244"/>
            <p:cNvSpPr>
              <a:spLocks noChangeArrowheads="1"/>
            </p:cNvSpPr>
            <p:nvPr/>
          </p:nvSpPr>
          <p:spPr bwMode="auto">
            <a:xfrm>
              <a:off x="1877" y="3343"/>
              <a:ext cx="5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2" name="Rectangle 245"/>
            <p:cNvSpPr>
              <a:spLocks noChangeArrowheads="1"/>
            </p:cNvSpPr>
            <p:nvPr/>
          </p:nvSpPr>
          <p:spPr bwMode="auto">
            <a:xfrm>
              <a:off x="1566" y="3436"/>
              <a:ext cx="191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                                        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3" name="Rectangle 246"/>
            <p:cNvSpPr>
              <a:spLocks noChangeArrowheads="1"/>
            </p:cNvSpPr>
            <p:nvPr/>
          </p:nvSpPr>
          <p:spPr bwMode="auto">
            <a:xfrm>
              <a:off x="3409" y="3436"/>
              <a:ext cx="6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4" name="Rectangle 247"/>
            <p:cNvSpPr>
              <a:spLocks noChangeArrowheads="1"/>
            </p:cNvSpPr>
            <p:nvPr/>
          </p:nvSpPr>
          <p:spPr bwMode="auto">
            <a:xfrm>
              <a:off x="1566" y="3544"/>
              <a:ext cx="6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5" name="Rectangle 248"/>
            <p:cNvSpPr>
              <a:spLocks noChangeArrowheads="1"/>
            </p:cNvSpPr>
            <p:nvPr/>
          </p:nvSpPr>
          <p:spPr bwMode="auto">
            <a:xfrm>
              <a:off x="1566" y="3653"/>
              <a:ext cx="6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6" name="Rectangle 249"/>
            <p:cNvSpPr>
              <a:spLocks noChangeArrowheads="1"/>
            </p:cNvSpPr>
            <p:nvPr/>
          </p:nvSpPr>
          <p:spPr bwMode="auto">
            <a:xfrm>
              <a:off x="1566" y="3762"/>
              <a:ext cx="6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9" name="Rectangle 252"/>
            <p:cNvSpPr>
              <a:spLocks noChangeArrowheads="1"/>
            </p:cNvSpPr>
            <p:nvPr/>
          </p:nvSpPr>
          <p:spPr bwMode="auto">
            <a:xfrm>
              <a:off x="2430" y="3870"/>
              <a:ext cx="5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0" name="Rectangle 253"/>
            <p:cNvSpPr>
              <a:spLocks noChangeArrowheads="1"/>
            </p:cNvSpPr>
            <p:nvPr/>
          </p:nvSpPr>
          <p:spPr bwMode="auto">
            <a:xfrm>
              <a:off x="2450" y="387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2" name="Rectangle 255"/>
            <p:cNvSpPr>
              <a:spLocks noChangeArrowheads="1"/>
            </p:cNvSpPr>
            <p:nvPr/>
          </p:nvSpPr>
          <p:spPr bwMode="auto">
            <a:xfrm>
              <a:off x="2551" y="3870"/>
              <a:ext cx="1597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Иерархическая схема алгоритма расчета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3" name="Rectangle 256"/>
            <p:cNvSpPr>
              <a:spLocks noChangeArrowheads="1"/>
            </p:cNvSpPr>
            <p:nvPr/>
          </p:nvSpPr>
          <p:spPr bwMode="auto">
            <a:xfrm>
              <a:off x="3991" y="3870"/>
              <a:ext cx="5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4" name="Rectangle 257"/>
            <p:cNvSpPr>
              <a:spLocks noChangeArrowheads="1"/>
            </p:cNvSpPr>
            <p:nvPr/>
          </p:nvSpPr>
          <p:spPr bwMode="auto">
            <a:xfrm>
              <a:off x="2144" y="3963"/>
              <a:ext cx="211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функциональной надежности информационных систем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5" name="Rectangle 258"/>
            <p:cNvSpPr>
              <a:spLocks noChangeArrowheads="1"/>
            </p:cNvSpPr>
            <p:nvPr/>
          </p:nvSpPr>
          <p:spPr bwMode="auto">
            <a:xfrm>
              <a:off x="4058" y="3963"/>
              <a:ext cx="5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6" name="Rectangle 259"/>
            <p:cNvSpPr>
              <a:spLocks noChangeArrowheads="1"/>
            </p:cNvSpPr>
            <p:nvPr/>
          </p:nvSpPr>
          <p:spPr bwMode="auto">
            <a:xfrm>
              <a:off x="1566" y="4057"/>
              <a:ext cx="5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7" name="Rectangle 260"/>
            <p:cNvSpPr>
              <a:spLocks noChangeArrowheads="1"/>
            </p:cNvSpPr>
            <p:nvPr/>
          </p:nvSpPr>
          <p:spPr bwMode="auto">
            <a:xfrm>
              <a:off x="1566" y="4150"/>
              <a:ext cx="6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8" name="Rectangle 261"/>
            <p:cNvSpPr>
              <a:spLocks noChangeArrowheads="1"/>
            </p:cNvSpPr>
            <p:nvPr/>
          </p:nvSpPr>
          <p:spPr bwMode="auto">
            <a:xfrm>
              <a:off x="2355" y="810"/>
              <a:ext cx="1823" cy="2977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9" name="Rectangle 262"/>
            <p:cNvSpPr>
              <a:spLocks noChangeArrowheads="1"/>
            </p:cNvSpPr>
            <p:nvPr/>
          </p:nvSpPr>
          <p:spPr bwMode="auto">
            <a:xfrm>
              <a:off x="2416" y="1114"/>
              <a:ext cx="1701" cy="2612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0" name="Rectangle 263"/>
            <p:cNvSpPr>
              <a:spLocks noChangeArrowheads="1"/>
            </p:cNvSpPr>
            <p:nvPr/>
          </p:nvSpPr>
          <p:spPr bwMode="auto">
            <a:xfrm>
              <a:off x="2477" y="1495"/>
              <a:ext cx="1580" cy="2149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1" name="Rectangle 264"/>
            <p:cNvSpPr>
              <a:spLocks noChangeArrowheads="1"/>
            </p:cNvSpPr>
            <p:nvPr/>
          </p:nvSpPr>
          <p:spPr bwMode="auto">
            <a:xfrm>
              <a:off x="2598" y="2188"/>
              <a:ext cx="1337" cy="1288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2" name="Rectangle 265"/>
            <p:cNvSpPr>
              <a:spLocks noChangeArrowheads="1"/>
            </p:cNvSpPr>
            <p:nvPr/>
          </p:nvSpPr>
          <p:spPr bwMode="auto">
            <a:xfrm>
              <a:off x="2659" y="2618"/>
              <a:ext cx="1215" cy="812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3" name="Freeform 266"/>
            <p:cNvSpPr>
              <a:spLocks noEditPoints="1"/>
            </p:cNvSpPr>
            <p:nvPr/>
          </p:nvSpPr>
          <p:spPr bwMode="auto">
            <a:xfrm>
              <a:off x="2475" y="1114"/>
              <a:ext cx="1601" cy="311"/>
            </a:xfrm>
            <a:custGeom>
              <a:avLst/>
              <a:gdLst>
                <a:gd name="T0" fmla="*/ 60 w 1601"/>
                <a:gd name="T1" fmla="*/ 285 h 311"/>
                <a:gd name="T2" fmla="*/ 3 w 1601"/>
                <a:gd name="T3" fmla="*/ 311 h 311"/>
                <a:gd name="T4" fmla="*/ 105 w 1601"/>
                <a:gd name="T5" fmla="*/ 277 h 311"/>
                <a:gd name="T6" fmla="*/ 123 w 1601"/>
                <a:gd name="T7" fmla="*/ 289 h 311"/>
                <a:gd name="T8" fmla="*/ 105 w 1601"/>
                <a:gd name="T9" fmla="*/ 277 h 311"/>
                <a:gd name="T10" fmla="*/ 224 w 1601"/>
                <a:gd name="T11" fmla="*/ 254 h 311"/>
                <a:gd name="T12" fmla="*/ 167 w 1601"/>
                <a:gd name="T13" fmla="*/ 280 h 311"/>
                <a:gd name="T14" fmla="*/ 269 w 1601"/>
                <a:gd name="T15" fmla="*/ 246 h 311"/>
                <a:gd name="T16" fmla="*/ 287 w 1601"/>
                <a:gd name="T17" fmla="*/ 258 h 311"/>
                <a:gd name="T18" fmla="*/ 269 w 1601"/>
                <a:gd name="T19" fmla="*/ 246 h 311"/>
                <a:gd name="T20" fmla="*/ 389 w 1601"/>
                <a:gd name="T21" fmla="*/ 224 h 311"/>
                <a:gd name="T22" fmla="*/ 332 w 1601"/>
                <a:gd name="T23" fmla="*/ 250 h 311"/>
                <a:gd name="T24" fmla="*/ 433 w 1601"/>
                <a:gd name="T25" fmla="*/ 216 h 311"/>
                <a:gd name="T26" fmla="*/ 451 w 1601"/>
                <a:gd name="T27" fmla="*/ 228 h 311"/>
                <a:gd name="T28" fmla="*/ 433 w 1601"/>
                <a:gd name="T29" fmla="*/ 216 h 311"/>
                <a:gd name="T30" fmla="*/ 553 w 1601"/>
                <a:gd name="T31" fmla="*/ 194 h 311"/>
                <a:gd name="T32" fmla="*/ 496 w 1601"/>
                <a:gd name="T33" fmla="*/ 220 h 311"/>
                <a:gd name="T34" fmla="*/ 598 w 1601"/>
                <a:gd name="T35" fmla="*/ 185 h 311"/>
                <a:gd name="T36" fmla="*/ 615 w 1601"/>
                <a:gd name="T37" fmla="*/ 197 h 311"/>
                <a:gd name="T38" fmla="*/ 598 w 1601"/>
                <a:gd name="T39" fmla="*/ 185 h 311"/>
                <a:gd name="T40" fmla="*/ 717 w 1601"/>
                <a:gd name="T41" fmla="*/ 163 h 311"/>
                <a:gd name="T42" fmla="*/ 660 w 1601"/>
                <a:gd name="T43" fmla="*/ 189 h 311"/>
                <a:gd name="T44" fmla="*/ 762 w 1601"/>
                <a:gd name="T45" fmla="*/ 155 h 311"/>
                <a:gd name="T46" fmla="*/ 780 w 1601"/>
                <a:gd name="T47" fmla="*/ 167 h 311"/>
                <a:gd name="T48" fmla="*/ 762 w 1601"/>
                <a:gd name="T49" fmla="*/ 155 h 311"/>
                <a:gd name="T50" fmla="*/ 882 w 1601"/>
                <a:gd name="T51" fmla="*/ 133 h 311"/>
                <a:gd name="T52" fmla="*/ 825 w 1601"/>
                <a:gd name="T53" fmla="*/ 159 h 311"/>
                <a:gd name="T54" fmla="*/ 926 w 1601"/>
                <a:gd name="T55" fmla="*/ 124 h 311"/>
                <a:gd name="T56" fmla="*/ 944 w 1601"/>
                <a:gd name="T57" fmla="*/ 137 h 311"/>
                <a:gd name="T58" fmla="*/ 926 w 1601"/>
                <a:gd name="T59" fmla="*/ 124 h 311"/>
                <a:gd name="T60" fmla="*/ 1046 w 1601"/>
                <a:gd name="T61" fmla="*/ 102 h 311"/>
                <a:gd name="T62" fmla="*/ 989 w 1601"/>
                <a:gd name="T63" fmla="*/ 128 h 311"/>
                <a:gd name="T64" fmla="*/ 1091 w 1601"/>
                <a:gd name="T65" fmla="*/ 94 h 311"/>
                <a:gd name="T66" fmla="*/ 1108 w 1601"/>
                <a:gd name="T67" fmla="*/ 106 h 311"/>
                <a:gd name="T68" fmla="*/ 1091 w 1601"/>
                <a:gd name="T69" fmla="*/ 94 h 311"/>
                <a:gd name="T70" fmla="*/ 1210 w 1601"/>
                <a:gd name="T71" fmla="*/ 72 h 311"/>
                <a:gd name="T72" fmla="*/ 1153 w 1601"/>
                <a:gd name="T73" fmla="*/ 98 h 311"/>
                <a:gd name="T74" fmla="*/ 1255 w 1601"/>
                <a:gd name="T75" fmla="*/ 64 h 311"/>
                <a:gd name="T76" fmla="*/ 1273 w 1601"/>
                <a:gd name="T77" fmla="*/ 76 h 311"/>
                <a:gd name="T78" fmla="*/ 1255 w 1601"/>
                <a:gd name="T79" fmla="*/ 64 h 311"/>
                <a:gd name="T80" fmla="*/ 1374 w 1601"/>
                <a:gd name="T81" fmla="*/ 41 h 311"/>
                <a:gd name="T82" fmla="*/ 1317 w 1601"/>
                <a:gd name="T83" fmla="*/ 67 h 311"/>
                <a:gd name="T84" fmla="*/ 1419 w 1601"/>
                <a:gd name="T85" fmla="*/ 33 h 311"/>
                <a:gd name="T86" fmla="*/ 1437 w 1601"/>
                <a:gd name="T87" fmla="*/ 45 h 311"/>
                <a:gd name="T88" fmla="*/ 1419 w 1601"/>
                <a:gd name="T89" fmla="*/ 33 h 311"/>
                <a:gd name="T90" fmla="*/ 1539 w 1601"/>
                <a:gd name="T91" fmla="*/ 11 h 311"/>
                <a:gd name="T92" fmla="*/ 1482 w 1601"/>
                <a:gd name="T93" fmla="*/ 37 h 311"/>
                <a:gd name="T94" fmla="*/ 1584 w 1601"/>
                <a:gd name="T95" fmla="*/ 3 h 311"/>
                <a:gd name="T96" fmla="*/ 1601 w 1601"/>
                <a:gd name="T97" fmla="*/ 15 h 311"/>
                <a:gd name="T98" fmla="*/ 1584 w 1601"/>
                <a:gd name="T99" fmla="*/ 3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01" h="311">
                  <a:moveTo>
                    <a:pt x="0" y="296"/>
                  </a:moveTo>
                  <a:lnTo>
                    <a:pt x="60" y="285"/>
                  </a:lnTo>
                  <a:lnTo>
                    <a:pt x="63" y="300"/>
                  </a:lnTo>
                  <a:lnTo>
                    <a:pt x="3" y="311"/>
                  </a:lnTo>
                  <a:lnTo>
                    <a:pt x="0" y="296"/>
                  </a:lnTo>
                  <a:close/>
                  <a:moveTo>
                    <a:pt x="105" y="277"/>
                  </a:moveTo>
                  <a:lnTo>
                    <a:pt x="120" y="274"/>
                  </a:lnTo>
                  <a:lnTo>
                    <a:pt x="123" y="289"/>
                  </a:lnTo>
                  <a:lnTo>
                    <a:pt x="108" y="292"/>
                  </a:lnTo>
                  <a:lnTo>
                    <a:pt x="105" y="277"/>
                  </a:lnTo>
                  <a:close/>
                  <a:moveTo>
                    <a:pt x="165" y="265"/>
                  </a:moveTo>
                  <a:lnTo>
                    <a:pt x="224" y="254"/>
                  </a:lnTo>
                  <a:lnTo>
                    <a:pt x="227" y="269"/>
                  </a:lnTo>
                  <a:lnTo>
                    <a:pt x="167" y="280"/>
                  </a:lnTo>
                  <a:lnTo>
                    <a:pt x="165" y="265"/>
                  </a:lnTo>
                  <a:close/>
                  <a:moveTo>
                    <a:pt x="269" y="246"/>
                  </a:moveTo>
                  <a:lnTo>
                    <a:pt x="284" y="243"/>
                  </a:lnTo>
                  <a:lnTo>
                    <a:pt x="287" y="258"/>
                  </a:lnTo>
                  <a:lnTo>
                    <a:pt x="272" y="261"/>
                  </a:lnTo>
                  <a:lnTo>
                    <a:pt x="269" y="246"/>
                  </a:lnTo>
                  <a:close/>
                  <a:moveTo>
                    <a:pt x="329" y="235"/>
                  </a:moveTo>
                  <a:lnTo>
                    <a:pt x="389" y="224"/>
                  </a:lnTo>
                  <a:lnTo>
                    <a:pt x="391" y="239"/>
                  </a:lnTo>
                  <a:lnTo>
                    <a:pt x="332" y="250"/>
                  </a:lnTo>
                  <a:lnTo>
                    <a:pt x="329" y="235"/>
                  </a:lnTo>
                  <a:close/>
                  <a:moveTo>
                    <a:pt x="433" y="216"/>
                  </a:moveTo>
                  <a:lnTo>
                    <a:pt x="448" y="213"/>
                  </a:lnTo>
                  <a:lnTo>
                    <a:pt x="451" y="228"/>
                  </a:lnTo>
                  <a:lnTo>
                    <a:pt x="436" y="231"/>
                  </a:lnTo>
                  <a:lnTo>
                    <a:pt x="433" y="216"/>
                  </a:lnTo>
                  <a:close/>
                  <a:moveTo>
                    <a:pt x="493" y="205"/>
                  </a:moveTo>
                  <a:lnTo>
                    <a:pt x="553" y="194"/>
                  </a:lnTo>
                  <a:lnTo>
                    <a:pt x="556" y="209"/>
                  </a:lnTo>
                  <a:lnTo>
                    <a:pt x="496" y="220"/>
                  </a:lnTo>
                  <a:lnTo>
                    <a:pt x="493" y="205"/>
                  </a:lnTo>
                  <a:close/>
                  <a:moveTo>
                    <a:pt x="598" y="185"/>
                  </a:moveTo>
                  <a:lnTo>
                    <a:pt x="613" y="183"/>
                  </a:lnTo>
                  <a:lnTo>
                    <a:pt x="615" y="197"/>
                  </a:lnTo>
                  <a:lnTo>
                    <a:pt x="600" y="200"/>
                  </a:lnTo>
                  <a:lnTo>
                    <a:pt x="598" y="185"/>
                  </a:lnTo>
                  <a:close/>
                  <a:moveTo>
                    <a:pt x="658" y="174"/>
                  </a:moveTo>
                  <a:lnTo>
                    <a:pt x="717" y="163"/>
                  </a:lnTo>
                  <a:lnTo>
                    <a:pt x="720" y="178"/>
                  </a:lnTo>
                  <a:lnTo>
                    <a:pt x="660" y="189"/>
                  </a:lnTo>
                  <a:lnTo>
                    <a:pt x="658" y="174"/>
                  </a:lnTo>
                  <a:close/>
                  <a:moveTo>
                    <a:pt x="762" y="155"/>
                  </a:moveTo>
                  <a:lnTo>
                    <a:pt x="777" y="152"/>
                  </a:lnTo>
                  <a:lnTo>
                    <a:pt x="780" y="167"/>
                  </a:lnTo>
                  <a:lnTo>
                    <a:pt x="765" y="170"/>
                  </a:lnTo>
                  <a:lnTo>
                    <a:pt x="762" y="155"/>
                  </a:lnTo>
                  <a:close/>
                  <a:moveTo>
                    <a:pt x="822" y="144"/>
                  </a:moveTo>
                  <a:lnTo>
                    <a:pt x="882" y="133"/>
                  </a:lnTo>
                  <a:lnTo>
                    <a:pt x="884" y="148"/>
                  </a:lnTo>
                  <a:lnTo>
                    <a:pt x="825" y="159"/>
                  </a:lnTo>
                  <a:lnTo>
                    <a:pt x="822" y="144"/>
                  </a:lnTo>
                  <a:close/>
                  <a:moveTo>
                    <a:pt x="926" y="124"/>
                  </a:moveTo>
                  <a:lnTo>
                    <a:pt x="941" y="122"/>
                  </a:lnTo>
                  <a:lnTo>
                    <a:pt x="944" y="137"/>
                  </a:lnTo>
                  <a:lnTo>
                    <a:pt x="929" y="139"/>
                  </a:lnTo>
                  <a:lnTo>
                    <a:pt x="926" y="124"/>
                  </a:lnTo>
                  <a:close/>
                  <a:moveTo>
                    <a:pt x="986" y="113"/>
                  </a:moveTo>
                  <a:lnTo>
                    <a:pt x="1046" y="102"/>
                  </a:lnTo>
                  <a:lnTo>
                    <a:pt x="1049" y="117"/>
                  </a:lnTo>
                  <a:lnTo>
                    <a:pt x="989" y="128"/>
                  </a:lnTo>
                  <a:lnTo>
                    <a:pt x="986" y="113"/>
                  </a:lnTo>
                  <a:close/>
                  <a:moveTo>
                    <a:pt x="1091" y="94"/>
                  </a:moveTo>
                  <a:lnTo>
                    <a:pt x="1106" y="91"/>
                  </a:lnTo>
                  <a:lnTo>
                    <a:pt x="1108" y="106"/>
                  </a:lnTo>
                  <a:lnTo>
                    <a:pt x="1093" y="109"/>
                  </a:lnTo>
                  <a:lnTo>
                    <a:pt x="1091" y="94"/>
                  </a:lnTo>
                  <a:close/>
                  <a:moveTo>
                    <a:pt x="1150" y="83"/>
                  </a:moveTo>
                  <a:lnTo>
                    <a:pt x="1210" y="72"/>
                  </a:lnTo>
                  <a:lnTo>
                    <a:pt x="1213" y="87"/>
                  </a:lnTo>
                  <a:lnTo>
                    <a:pt x="1153" y="98"/>
                  </a:lnTo>
                  <a:lnTo>
                    <a:pt x="1150" y="83"/>
                  </a:lnTo>
                  <a:close/>
                  <a:moveTo>
                    <a:pt x="1255" y="64"/>
                  </a:moveTo>
                  <a:lnTo>
                    <a:pt x="1270" y="61"/>
                  </a:lnTo>
                  <a:lnTo>
                    <a:pt x="1273" y="76"/>
                  </a:lnTo>
                  <a:lnTo>
                    <a:pt x="1258" y="79"/>
                  </a:lnTo>
                  <a:lnTo>
                    <a:pt x="1255" y="64"/>
                  </a:lnTo>
                  <a:close/>
                  <a:moveTo>
                    <a:pt x="1315" y="53"/>
                  </a:moveTo>
                  <a:lnTo>
                    <a:pt x="1374" y="41"/>
                  </a:lnTo>
                  <a:lnTo>
                    <a:pt x="1377" y="56"/>
                  </a:lnTo>
                  <a:lnTo>
                    <a:pt x="1317" y="67"/>
                  </a:lnTo>
                  <a:lnTo>
                    <a:pt x="1315" y="53"/>
                  </a:lnTo>
                  <a:close/>
                  <a:moveTo>
                    <a:pt x="1419" y="33"/>
                  </a:moveTo>
                  <a:lnTo>
                    <a:pt x="1434" y="30"/>
                  </a:lnTo>
                  <a:lnTo>
                    <a:pt x="1437" y="45"/>
                  </a:lnTo>
                  <a:lnTo>
                    <a:pt x="1422" y="48"/>
                  </a:lnTo>
                  <a:lnTo>
                    <a:pt x="1419" y="33"/>
                  </a:lnTo>
                  <a:close/>
                  <a:moveTo>
                    <a:pt x="1479" y="22"/>
                  </a:moveTo>
                  <a:lnTo>
                    <a:pt x="1539" y="11"/>
                  </a:lnTo>
                  <a:lnTo>
                    <a:pt x="1541" y="26"/>
                  </a:lnTo>
                  <a:lnTo>
                    <a:pt x="1482" y="37"/>
                  </a:lnTo>
                  <a:lnTo>
                    <a:pt x="1479" y="22"/>
                  </a:lnTo>
                  <a:close/>
                  <a:moveTo>
                    <a:pt x="1584" y="3"/>
                  </a:moveTo>
                  <a:lnTo>
                    <a:pt x="1598" y="0"/>
                  </a:lnTo>
                  <a:lnTo>
                    <a:pt x="1601" y="15"/>
                  </a:lnTo>
                  <a:lnTo>
                    <a:pt x="1586" y="18"/>
                  </a:lnTo>
                  <a:lnTo>
                    <a:pt x="1584" y="3"/>
                  </a:lnTo>
                  <a:close/>
                </a:path>
              </a:pathLst>
            </a:custGeom>
            <a:solidFill>
              <a:srgbClr val="008000"/>
            </a:solidFill>
            <a:ln w="1588" cap="flat">
              <a:solidFill>
                <a:srgbClr val="008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4" name="Freeform 267"/>
            <p:cNvSpPr>
              <a:spLocks noEditPoints="1"/>
            </p:cNvSpPr>
            <p:nvPr/>
          </p:nvSpPr>
          <p:spPr bwMode="auto">
            <a:xfrm>
              <a:off x="2536" y="1488"/>
              <a:ext cx="1522" cy="379"/>
            </a:xfrm>
            <a:custGeom>
              <a:avLst/>
              <a:gdLst>
                <a:gd name="T0" fmla="*/ 59 w 1522"/>
                <a:gd name="T1" fmla="*/ 350 h 379"/>
                <a:gd name="T2" fmla="*/ 3 w 1522"/>
                <a:gd name="T3" fmla="*/ 379 h 379"/>
                <a:gd name="T4" fmla="*/ 103 w 1522"/>
                <a:gd name="T5" fmla="*/ 339 h 379"/>
                <a:gd name="T6" fmla="*/ 121 w 1522"/>
                <a:gd name="T7" fmla="*/ 351 h 379"/>
                <a:gd name="T8" fmla="*/ 103 w 1522"/>
                <a:gd name="T9" fmla="*/ 339 h 379"/>
                <a:gd name="T10" fmla="*/ 221 w 1522"/>
                <a:gd name="T11" fmla="*/ 311 h 379"/>
                <a:gd name="T12" fmla="*/ 166 w 1522"/>
                <a:gd name="T13" fmla="*/ 340 h 379"/>
                <a:gd name="T14" fmla="*/ 266 w 1522"/>
                <a:gd name="T15" fmla="*/ 300 h 379"/>
                <a:gd name="T16" fmla="*/ 284 w 1522"/>
                <a:gd name="T17" fmla="*/ 312 h 379"/>
                <a:gd name="T18" fmla="*/ 266 w 1522"/>
                <a:gd name="T19" fmla="*/ 300 h 379"/>
                <a:gd name="T20" fmla="*/ 384 w 1522"/>
                <a:gd name="T21" fmla="*/ 272 h 379"/>
                <a:gd name="T22" fmla="*/ 328 w 1522"/>
                <a:gd name="T23" fmla="*/ 301 h 379"/>
                <a:gd name="T24" fmla="*/ 428 w 1522"/>
                <a:gd name="T25" fmla="*/ 261 h 379"/>
                <a:gd name="T26" fmla="*/ 446 w 1522"/>
                <a:gd name="T27" fmla="*/ 273 h 379"/>
                <a:gd name="T28" fmla="*/ 428 w 1522"/>
                <a:gd name="T29" fmla="*/ 261 h 379"/>
                <a:gd name="T30" fmla="*/ 546 w 1522"/>
                <a:gd name="T31" fmla="*/ 233 h 379"/>
                <a:gd name="T32" fmla="*/ 491 w 1522"/>
                <a:gd name="T33" fmla="*/ 262 h 379"/>
                <a:gd name="T34" fmla="*/ 591 w 1522"/>
                <a:gd name="T35" fmla="*/ 222 h 379"/>
                <a:gd name="T36" fmla="*/ 609 w 1522"/>
                <a:gd name="T37" fmla="*/ 234 h 379"/>
                <a:gd name="T38" fmla="*/ 591 w 1522"/>
                <a:gd name="T39" fmla="*/ 222 h 379"/>
                <a:gd name="T40" fmla="*/ 709 w 1522"/>
                <a:gd name="T41" fmla="*/ 194 h 379"/>
                <a:gd name="T42" fmla="*/ 653 w 1522"/>
                <a:gd name="T43" fmla="*/ 223 h 379"/>
                <a:gd name="T44" fmla="*/ 753 w 1522"/>
                <a:gd name="T45" fmla="*/ 183 h 379"/>
                <a:gd name="T46" fmla="*/ 771 w 1522"/>
                <a:gd name="T47" fmla="*/ 195 h 379"/>
                <a:gd name="T48" fmla="*/ 753 w 1522"/>
                <a:gd name="T49" fmla="*/ 183 h 379"/>
                <a:gd name="T50" fmla="*/ 871 w 1522"/>
                <a:gd name="T51" fmla="*/ 155 h 379"/>
                <a:gd name="T52" fmla="*/ 816 w 1522"/>
                <a:gd name="T53" fmla="*/ 184 h 379"/>
                <a:gd name="T54" fmla="*/ 915 w 1522"/>
                <a:gd name="T55" fmla="*/ 144 h 379"/>
                <a:gd name="T56" fmla="*/ 934 w 1522"/>
                <a:gd name="T57" fmla="*/ 156 h 379"/>
                <a:gd name="T58" fmla="*/ 915 w 1522"/>
                <a:gd name="T59" fmla="*/ 144 h 379"/>
                <a:gd name="T60" fmla="*/ 1034 w 1522"/>
                <a:gd name="T61" fmla="*/ 116 h 379"/>
                <a:gd name="T62" fmla="*/ 978 w 1522"/>
                <a:gd name="T63" fmla="*/ 145 h 379"/>
                <a:gd name="T64" fmla="*/ 1078 w 1522"/>
                <a:gd name="T65" fmla="*/ 105 h 379"/>
                <a:gd name="T66" fmla="*/ 1096 w 1522"/>
                <a:gd name="T67" fmla="*/ 117 h 379"/>
                <a:gd name="T68" fmla="*/ 1078 w 1522"/>
                <a:gd name="T69" fmla="*/ 105 h 379"/>
                <a:gd name="T70" fmla="*/ 1196 w 1522"/>
                <a:gd name="T71" fmla="*/ 77 h 379"/>
                <a:gd name="T72" fmla="*/ 1141 w 1522"/>
                <a:gd name="T73" fmla="*/ 106 h 379"/>
                <a:gd name="T74" fmla="*/ 1240 w 1522"/>
                <a:gd name="T75" fmla="*/ 66 h 379"/>
                <a:gd name="T76" fmla="*/ 1259 w 1522"/>
                <a:gd name="T77" fmla="*/ 78 h 379"/>
                <a:gd name="T78" fmla="*/ 1240 w 1522"/>
                <a:gd name="T79" fmla="*/ 66 h 379"/>
                <a:gd name="T80" fmla="*/ 1359 w 1522"/>
                <a:gd name="T81" fmla="*/ 38 h 379"/>
                <a:gd name="T82" fmla="*/ 1303 w 1522"/>
                <a:gd name="T83" fmla="*/ 67 h 379"/>
                <a:gd name="T84" fmla="*/ 1403 w 1522"/>
                <a:gd name="T85" fmla="*/ 28 h 379"/>
                <a:gd name="T86" fmla="*/ 1421 w 1522"/>
                <a:gd name="T87" fmla="*/ 39 h 379"/>
                <a:gd name="T88" fmla="*/ 1403 w 1522"/>
                <a:gd name="T89" fmla="*/ 28 h 379"/>
                <a:gd name="T90" fmla="*/ 1519 w 1522"/>
                <a:gd name="T91" fmla="*/ 0 h 379"/>
                <a:gd name="T92" fmla="*/ 1466 w 1522"/>
                <a:gd name="T93" fmla="*/ 28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22" h="379">
                  <a:moveTo>
                    <a:pt x="0" y="364"/>
                  </a:moveTo>
                  <a:lnTo>
                    <a:pt x="59" y="350"/>
                  </a:lnTo>
                  <a:lnTo>
                    <a:pt x="62" y="365"/>
                  </a:lnTo>
                  <a:lnTo>
                    <a:pt x="3" y="379"/>
                  </a:lnTo>
                  <a:lnTo>
                    <a:pt x="0" y="364"/>
                  </a:lnTo>
                  <a:close/>
                  <a:moveTo>
                    <a:pt x="103" y="339"/>
                  </a:moveTo>
                  <a:lnTo>
                    <a:pt x="118" y="336"/>
                  </a:lnTo>
                  <a:lnTo>
                    <a:pt x="121" y="351"/>
                  </a:lnTo>
                  <a:lnTo>
                    <a:pt x="107" y="354"/>
                  </a:lnTo>
                  <a:lnTo>
                    <a:pt x="103" y="339"/>
                  </a:lnTo>
                  <a:close/>
                  <a:moveTo>
                    <a:pt x="162" y="325"/>
                  </a:moveTo>
                  <a:lnTo>
                    <a:pt x="221" y="311"/>
                  </a:lnTo>
                  <a:lnTo>
                    <a:pt x="225" y="326"/>
                  </a:lnTo>
                  <a:lnTo>
                    <a:pt x="166" y="340"/>
                  </a:lnTo>
                  <a:lnTo>
                    <a:pt x="162" y="325"/>
                  </a:lnTo>
                  <a:close/>
                  <a:moveTo>
                    <a:pt x="266" y="300"/>
                  </a:moveTo>
                  <a:lnTo>
                    <a:pt x="280" y="297"/>
                  </a:lnTo>
                  <a:lnTo>
                    <a:pt x="284" y="312"/>
                  </a:lnTo>
                  <a:lnTo>
                    <a:pt x="269" y="315"/>
                  </a:lnTo>
                  <a:lnTo>
                    <a:pt x="266" y="300"/>
                  </a:lnTo>
                  <a:close/>
                  <a:moveTo>
                    <a:pt x="325" y="286"/>
                  </a:moveTo>
                  <a:lnTo>
                    <a:pt x="384" y="272"/>
                  </a:lnTo>
                  <a:lnTo>
                    <a:pt x="387" y="287"/>
                  </a:lnTo>
                  <a:lnTo>
                    <a:pt x="328" y="301"/>
                  </a:lnTo>
                  <a:lnTo>
                    <a:pt x="325" y="286"/>
                  </a:lnTo>
                  <a:close/>
                  <a:moveTo>
                    <a:pt x="428" y="261"/>
                  </a:moveTo>
                  <a:lnTo>
                    <a:pt x="443" y="258"/>
                  </a:lnTo>
                  <a:lnTo>
                    <a:pt x="446" y="273"/>
                  </a:lnTo>
                  <a:lnTo>
                    <a:pt x="432" y="276"/>
                  </a:lnTo>
                  <a:lnTo>
                    <a:pt x="428" y="261"/>
                  </a:lnTo>
                  <a:close/>
                  <a:moveTo>
                    <a:pt x="487" y="247"/>
                  </a:moveTo>
                  <a:lnTo>
                    <a:pt x="546" y="233"/>
                  </a:lnTo>
                  <a:lnTo>
                    <a:pt x="550" y="248"/>
                  </a:lnTo>
                  <a:lnTo>
                    <a:pt x="491" y="262"/>
                  </a:lnTo>
                  <a:lnTo>
                    <a:pt x="487" y="247"/>
                  </a:lnTo>
                  <a:close/>
                  <a:moveTo>
                    <a:pt x="591" y="222"/>
                  </a:moveTo>
                  <a:lnTo>
                    <a:pt x="605" y="219"/>
                  </a:lnTo>
                  <a:lnTo>
                    <a:pt x="609" y="234"/>
                  </a:lnTo>
                  <a:lnTo>
                    <a:pt x="594" y="237"/>
                  </a:lnTo>
                  <a:lnTo>
                    <a:pt x="591" y="222"/>
                  </a:lnTo>
                  <a:close/>
                  <a:moveTo>
                    <a:pt x="650" y="208"/>
                  </a:moveTo>
                  <a:lnTo>
                    <a:pt x="709" y="194"/>
                  </a:lnTo>
                  <a:lnTo>
                    <a:pt x="712" y="209"/>
                  </a:lnTo>
                  <a:lnTo>
                    <a:pt x="653" y="223"/>
                  </a:lnTo>
                  <a:lnTo>
                    <a:pt x="650" y="208"/>
                  </a:lnTo>
                  <a:close/>
                  <a:moveTo>
                    <a:pt x="753" y="183"/>
                  </a:moveTo>
                  <a:lnTo>
                    <a:pt x="768" y="180"/>
                  </a:lnTo>
                  <a:lnTo>
                    <a:pt x="771" y="195"/>
                  </a:lnTo>
                  <a:lnTo>
                    <a:pt x="757" y="198"/>
                  </a:lnTo>
                  <a:lnTo>
                    <a:pt x="753" y="183"/>
                  </a:lnTo>
                  <a:close/>
                  <a:moveTo>
                    <a:pt x="812" y="169"/>
                  </a:moveTo>
                  <a:lnTo>
                    <a:pt x="871" y="155"/>
                  </a:lnTo>
                  <a:lnTo>
                    <a:pt x="875" y="170"/>
                  </a:lnTo>
                  <a:lnTo>
                    <a:pt x="816" y="184"/>
                  </a:lnTo>
                  <a:lnTo>
                    <a:pt x="812" y="169"/>
                  </a:lnTo>
                  <a:close/>
                  <a:moveTo>
                    <a:pt x="915" y="144"/>
                  </a:moveTo>
                  <a:lnTo>
                    <a:pt x="930" y="141"/>
                  </a:lnTo>
                  <a:lnTo>
                    <a:pt x="934" y="156"/>
                  </a:lnTo>
                  <a:lnTo>
                    <a:pt x="919" y="159"/>
                  </a:lnTo>
                  <a:lnTo>
                    <a:pt x="915" y="144"/>
                  </a:lnTo>
                  <a:close/>
                  <a:moveTo>
                    <a:pt x="975" y="130"/>
                  </a:moveTo>
                  <a:lnTo>
                    <a:pt x="1034" y="116"/>
                  </a:lnTo>
                  <a:lnTo>
                    <a:pt x="1037" y="131"/>
                  </a:lnTo>
                  <a:lnTo>
                    <a:pt x="978" y="145"/>
                  </a:lnTo>
                  <a:lnTo>
                    <a:pt x="975" y="130"/>
                  </a:lnTo>
                  <a:close/>
                  <a:moveTo>
                    <a:pt x="1078" y="105"/>
                  </a:moveTo>
                  <a:lnTo>
                    <a:pt x="1093" y="102"/>
                  </a:lnTo>
                  <a:lnTo>
                    <a:pt x="1096" y="117"/>
                  </a:lnTo>
                  <a:lnTo>
                    <a:pt x="1081" y="120"/>
                  </a:lnTo>
                  <a:lnTo>
                    <a:pt x="1078" y="105"/>
                  </a:lnTo>
                  <a:close/>
                  <a:moveTo>
                    <a:pt x="1137" y="91"/>
                  </a:moveTo>
                  <a:lnTo>
                    <a:pt x="1196" y="77"/>
                  </a:lnTo>
                  <a:lnTo>
                    <a:pt x="1200" y="92"/>
                  </a:lnTo>
                  <a:lnTo>
                    <a:pt x="1141" y="106"/>
                  </a:lnTo>
                  <a:lnTo>
                    <a:pt x="1137" y="91"/>
                  </a:lnTo>
                  <a:close/>
                  <a:moveTo>
                    <a:pt x="1240" y="66"/>
                  </a:moveTo>
                  <a:lnTo>
                    <a:pt x="1255" y="63"/>
                  </a:lnTo>
                  <a:lnTo>
                    <a:pt x="1259" y="78"/>
                  </a:lnTo>
                  <a:lnTo>
                    <a:pt x="1244" y="81"/>
                  </a:lnTo>
                  <a:lnTo>
                    <a:pt x="1240" y="66"/>
                  </a:lnTo>
                  <a:close/>
                  <a:moveTo>
                    <a:pt x="1299" y="52"/>
                  </a:moveTo>
                  <a:lnTo>
                    <a:pt x="1359" y="38"/>
                  </a:lnTo>
                  <a:lnTo>
                    <a:pt x="1362" y="53"/>
                  </a:lnTo>
                  <a:lnTo>
                    <a:pt x="1303" y="67"/>
                  </a:lnTo>
                  <a:lnTo>
                    <a:pt x="1299" y="52"/>
                  </a:lnTo>
                  <a:close/>
                  <a:moveTo>
                    <a:pt x="1403" y="28"/>
                  </a:moveTo>
                  <a:lnTo>
                    <a:pt x="1418" y="24"/>
                  </a:lnTo>
                  <a:lnTo>
                    <a:pt x="1421" y="39"/>
                  </a:lnTo>
                  <a:lnTo>
                    <a:pt x="1406" y="42"/>
                  </a:lnTo>
                  <a:lnTo>
                    <a:pt x="1403" y="28"/>
                  </a:lnTo>
                  <a:close/>
                  <a:moveTo>
                    <a:pt x="1462" y="13"/>
                  </a:moveTo>
                  <a:lnTo>
                    <a:pt x="1519" y="0"/>
                  </a:lnTo>
                  <a:lnTo>
                    <a:pt x="1522" y="14"/>
                  </a:lnTo>
                  <a:lnTo>
                    <a:pt x="1466" y="28"/>
                  </a:lnTo>
                  <a:lnTo>
                    <a:pt x="1462" y="13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5" name="Rectangle 268"/>
            <p:cNvSpPr>
              <a:spLocks noChangeArrowheads="1"/>
            </p:cNvSpPr>
            <p:nvPr/>
          </p:nvSpPr>
          <p:spPr bwMode="auto">
            <a:xfrm>
              <a:off x="2720" y="3004"/>
              <a:ext cx="1033" cy="311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6" name="Freeform 269"/>
            <p:cNvSpPr>
              <a:spLocks noEditPoints="1"/>
            </p:cNvSpPr>
            <p:nvPr/>
          </p:nvSpPr>
          <p:spPr bwMode="auto">
            <a:xfrm>
              <a:off x="2657" y="2181"/>
              <a:ext cx="1280" cy="439"/>
            </a:xfrm>
            <a:custGeom>
              <a:avLst/>
              <a:gdLst>
                <a:gd name="T0" fmla="*/ 57 w 1280"/>
                <a:gd name="T1" fmla="*/ 406 h 439"/>
                <a:gd name="T2" fmla="*/ 4 w 1280"/>
                <a:gd name="T3" fmla="*/ 439 h 439"/>
                <a:gd name="T4" fmla="*/ 101 w 1280"/>
                <a:gd name="T5" fmla="*/ 391 h 439"/>
                <a:gd name="T6" fmla="*/ 120 w 1280"/>
                <a:gd name="T7" fmla="*/ 401 h 439"/>
                <a:gd name="T8" fmla="*/ 101 w 1280"/>
                <a:gd name="T9" fmla="*/ 391 h 439"/>
                <a:gd name="T10" fmla="*/ 216 w 1280"/>
                <a:gd name="T11" fmla="*/ 353 h 439"/>
                <a:gd name="T12" fmla="*/ 163 w 1280"/>
                <a:gd name="T13" fmla="*/ 387 h 439"/>
                <a:gd name="T14" fmla="*/ 259 w 1280"/>
                <a:gd name="T15" fmla="*/ 338 h 439"/>
                <a:gd name="T16" fmla="*/ 278 w 1280"/>
                <a:gd name="T17" fmla="*/ 348 h 439"/>
                <a:gd name="T18" fmla="*/ 259 w 1280"/>
                <a:gd name="T19" fmla="*/ 338 h 439"/>
                <a:gd name="T20" fmla="*/ 374 w 1280"/>
                <a:gd name="T21" fmla="*/ 300 h 439"/>
                <a:gd name="T22" fmla="*/ 321 w 1280"/>
                <a:gd name="T23" fmla="*/ 334 h 439"/>
                <a:gd name="T24" fmla="*/ 417 w 1280"/>
                <a:gd name="T25" fmla="*/ 286 h 439"/>
                <a:gd name="T26" fmla="*/ 437 w 1280"/>
                <a:gd name="T27" fmla="*/ 295 h 439"/>
                <a:gd name="T28" fmla="*/ 417 w 1280"/>
                <a:gd name="T29" fmla="*/ 286 h 439"/>
                <a:gd name="T30" fmla="*/ 533 w 1280"/>
                <a:gd name="T31" fmla="*/ 247 h 439"/>
                <a:gd name="T32" fmla="*/ 480 w 1280"/>
                <a:gd name="T33" fmla="*/ 281 h 439"/>
                <a:gd name="T34" fmla="*/ 576 w 1280"/>
                <a:gd name="T35" fmla="*/ 233 h 439"/>
                <a:gd name="T36" fmla="*/ 595 w 1280"/>
                <a:gd name="T37" fmla="*/ 242 h 439"/>
                <a:gd name="T38" fmla="*/ 576 w 1280"/>
                <a:gd name="T39" fmla="*/ 233 h 439"/>
                <a:gd name="T40" fmla="*/ 691 w 1280"/>
                <a:gd name="T41" fmla="*/ 194 h 439"/>
                <a:gd name="T42" fmla="*/ 638 w 1280"/>
                <a:gd name="T43" fmla="*/ 228 h 439"/>
                <a:gd name="T44" fmla="*/ 735 w 1280"/>
                <a:gd name="T45" fmla="*/ 180 h 439"/>
                <a:gd name="T46" fmla="*/ 754 w 1280"/>
                <a:gd name="T47" fmla="*/ 190 h 439"/>
                <a:gd name="T48" fmla="*/ 735 w 1280"/>
                <a:gd name="T49" fmla="*/ 180 h 439"/>
                <a:gd name="T50" fmla="*/ 850 w 1280"/>
                <a:gd name="T51" fmla="*/ 141 h 439"/>
                <a:gd name="T52" fmla="*/ 797 w 1280"/>
                <a:gd name="T53" fmla="*/ 175 h 439"/>
                <a:gd name="T54" fmla="*/ 893 w 1280"/>
                <a:gd name="T55" fmla="*/ 127 h 439"/>
                <a:gd name="T56" fmla="*/ 912 w 1280"/>
                <a:gd name="T57" fmla="*/ 137 h 439"/>
                <a:gd name="T58" fmla="*/ 893 w 1280"/>
                <a:gd name="T59" fmla="*/ 127 h 439"/>
                <a:gd name="T60" fmla="*/ 1008 w 1280"/>
                <a:gd name="T61" fmla="*/ 89 h 439"/>
                <a:gd name="T62" fmla="*/ 956 w 1280"/>
                <a:gd name="T63" fmla="*/ 122 h 439"/>
                <a:gd name="T64" fmla="*/ 1052 w 1280"/>
                <a:gd name="T65" fmla="*/ 74 h 439"/>
                <a:gd name="T66" fmla="*/ 1071 w 1280"/>
                <a:gd name="T67" fmla="*/ 84 h 439"/>
                <a:gd name="T68" fmla="*/ 1052 w 1280"/>
                <a:gd name="T69" fmla="*/ 74 h 439"/>
                <a:gd name="T70" fmla="*/ 1167 w 1280"/>
                <a:gd name="T71" fmla="*/ 36 h 439"/>
                <a:gd name="T72" fmla="*/ 1114 w 1280"/>
                <a:gd name="T73" fmla="*/ 69 h 439"/>
                <a:gd name="T74" fmla="*/ 1210 w 1280"/>
                <a:gd name="T75" fmla="*/ 21 h 439"/>
                <a:gd name="T76" fmla="*/ 1229 w 1280"/>
                <a:gd name="T77" fmla="*/ 31 h 439"/>
                <a:gd name="T78" fmla="*/ 1210 w 1280"/>
                <a:gd name="T79" fmla="*/ 21 h 439"/>
                <a:gd name="T80" fmla="*/ 1276 w 1280"/>
                <a:gd name="T81" fmla="*/ 0 h 439"/>
                <a:gd name="T82" fmla="*/ 1272 w 1280"/>
                <a:gd name="T83" fmla="*/ 1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80" h="439">
                  <a:moveTo>
                    <a:pt x="0" y="425"/>
                  </a:moveTo>
                  <a:lnTo>
                    <a:pt x="57" y="406"/>
                  </a:lnTo>
                  <a:lnTo>
                    <a:pt x="62" y="420"/>
                  </a:lnTo>
                  <a:lnTo>
                    <a:pt x="4" y="439"/>
                  </a:lnTo>
                  <a:lnTo>
                    <a:pt x="0" y="425"/>
                  </a:lnTo>
                  <a:close/>
                  <a:moveTo>
                    <a:pt x="101" y="391"/>
                  </a:moveTo>
                  <a:lnTo>
                    <a:pt x="115" y="387"/>
                  </a:lnTo>
                  <a:lnTo>
                    <a:pt x="120" y="401"/>
                  </a:lnTo>
                  <a:lnTo>
                    <a:pt x="105" y="406"/>
                  </a:lnTo>
                  <a:lnTo>
                    <a:pt x="101" y="391"/>
                  </a:lnTo>
                  <a:close/>
                  <a:moveTo>
                    <a:pt x="158" y="372"/>
                  </a:moveTo>
                  <a:lnTo>
                    <a:pt x="216" y="353"/>
                  </a:lnTo>
                  <a:lnTo>
                    <a:pt x="221" y="367"/>
                  </a:lnTo>
                  <a:lnTo>
                    <a:pt x="163" y="387"/>
                  </a:lnTo>
                  <a:lnTo>
                    <a:pt x="158" y="372"/>
                  </a:lnTo>
                  <a:close/>
                  <a:moveTo>
                    <a:pt x="259" y="338"/>
                  </a:moveTo>
                  <a:lnTo>
                    <a:pt x="273" y="334"/>
                  </a:lnTo>
                  <a:lnTo>
                    <a:pt x="278" y="348"/>
                  </a:lnTo>
                  <a:lnTo>
                    <a:pt x="264" y="353"/>
                  </a:lnTo>
                  <a:lnTo>
                    <a:pt x="259" y="338"/>
                  </a:lnTo>
                  <a:close/>
                  <a:moveTo>
                    <a:pt x="317" y="319"/>
                  </a:moveTo>
                  <a:lnTo>
                    <a:pt x="374" y="300"/>
                  </a:lnTo>
                  <a:lnTo>
                    <a:pt x="379" y="314"/>
                  </a:lnTo>
                  <a:lnTo>
                    <a:pt x="321" y="334"/>
                  </a:lnTo>
                  <a:lnTo>
                    <a:pt x="317" y="319"/>
                  </a:lnTo>
                  <a:close/>
                  <a:moveTo>
                    <a:pt x="417" y="286"/>
                  </a:moveTo>
                  <a:lnTo>
                    <a:pt x="432" y="281"/>
                  </a:lnTo>
                  <a:lnTo>
                    <a:pt x="437" y="295"/>
                  </a:lnTo>
                  <a:lnTo>
                    <a:pt x="422" y="300"/>
                  </a:lnTo>
                  <a:lnTo>
                    <a:pt x="417" y="286"/>
                  </a:lnTo>
                  <a:close/>
                  <a:moveTo>
                    <a:pt x="475" y="266"/>
                  </a:moveTo>
                  <a:lnTo>
                    <a:pt x="533" y="247"/>
                  </a:lnTo>
                  <a:lnTo>
                    <a:pt x="538" y="262"/>
                  </a:lnTo>
                  <a:lnTo>
                    <a:pt x="480" y="281"/>
                  </a:lnTo>
                  <a:lnTo>
                    <a:pt x="475" y="266"/>
                  </a:lnTo>
                  <a:close/>
                  <a:moveTo>
                    <a:pt x="576" y="233"/>
                  </a:moveTo>
                  <a:lnTo>
                    <a:pt x="590" y="228"/>
                  </a:lnTo>
                  <a:lnTo>
                    <a:pt x="595" y="242"/>
                  </a:lnTo>
                  <a:lnTo>
                    <a:pt x="581" y="247"/>
                  </a:lnTo>
                  <a:lnTo>
                    <a:pt x="576" y="233"/>
                  </a:lnTo>
                  <a:close/>
                  <a:moveTo>
                    <a:pt x="634" y="214"/>
                  </a:moveTo>
                  <a:lnTo>
                    <a:pt x="691" y="194"/>
                  </a:lnTo>
                  <a:lnTo>
                    <a:pt x="696" y="209"/>
                  </a:lnTo>
                  <a:lnTo>
                    <a:pt x="638" y="228"/>
                  </a:lnTo>
                  <a:lnTo>
                    <a:pt x="634" y="214"/>
                  </a:lnTo>
                  <a:close/>
                  <a:moveTo>
                    <a:pt x="735" y="180"/>
                  </a:moveTo>
                  <a:lnTo>
                    <a:pt x="749" y="175"/>
                  </a:lnTo>
                  <a:lnTo>
                    <a:pt x="754" y="190"/>
                  </a:lnTo>
                  <a:lnTo>
                    <a:pt x="739" y="194"/>
                  </a:lnTo>
                  <a:lnTo>
                    <a:pt x="735" y="180"/>
                  </a:lnTo>
                  <a:close/>
                  <a:moveTo>
                    <a:pt x="792" y="161"/>
                  </a:moveTo>
                  <a:lnTo>
                    <a:pt x="850" y="141"/>
                  </a:lnTo>
                  <a:lnTo>
                    <a:pt x="855" y="156"/>
                  </a:lnTo>
                  <a:lnTo>
                    <a:pt x="797" y="175"/>
                  </a:lnTo>
                  <a:lnTo>
                    <a:pt x="792" y="161"/>
                  </a:lnTo>
                  <a:close/>
                  <a:moveTo>
                    <a:pt x="893" y="127"/>
                  </a:moveTo>
                  <a:lnTo>
                    <a:pt x="907" y="122"/>
                  </a:lnTo>
                  <a:lnTo>
                    <a:pt x="912" y="137"/>
                  </a:lnTo>
                  <a:lnTo>
                    <a:pt x="898" y="141"/>
                  </a:lnTo>
                  <a:lnTo>
                    <a:pt x="893" y="127"/>
                  </a:lnTo>
                  <a:close/>
                  <a:moveTo>
                    <a:pt x="951" y="108"/>
                  </a:moveTo>
                  <a:lnTo>
                    <a:pt x="1008" y="89"/>
                  </a:lnTo>
                  <a:lnTo>
                    <a:pt x="1013" y="103"/>
                  </a:lnTo>
                  <a:lnTo>
                    <a:pt x="956" y="122"/>
                  </a:lnTo>
                  <a:lnTo>
                    <a:pt x="951" y="108"/>
                  </a:lnTo>
                  <a:close/>
                  <a:moveTo>
                    <a:pt x="1052" y="74"/>
                  </a:moveTo>
                  <a:lnTo>
                    <a:pt x="1066" y="69"/>
                  </a:lnTo>
                  <a:lnTo>
                    <a:pt x="1071" y="84"/>
                  </a:lnTo>
                  <a:lnTo>
                    <a:pt x="1056" y="89"/>
                  </a:lnTo>
                  <a:lnTo>
                    <a:pt x="1052" y="74"/>
                  </a:lnTo>
                  <a:close/>
                  <a:moveTo>
                    <a:pt x="1109" y="55"/>
                  </a:moveTo>
                  <a:lnTo>
                    <a:pt x="1167" y="36"/>
                  </a:lnTo>
                  <a:lnTo>
                    <a:pt x="1172" y="50"/>
                  </a:lnTo>
                  <a:lnTo>
                    <a:pt x="1114" y="69"/>
                  </a:lnTo>
                  <a:lnTo>
                    <a:pt x="1109" y="55"/>
                  </a:lnTo>
                  <a:close/>
                  <a:moveTo>
                    <a:pt x="1210" y="21"/>
                  </a:moveTo>
                  <a:lnTo>
                    <a:pt x="1224" y="17"/>
                  </a:lnTo>
                  <a:lnTo>
                    <a:pt x="1229" y="31"/>
                  </a:lnTo>
                  <a:lnTo>
                    <a:pt x="1215" y="36"/>
                  </a:lnTo>
                  <a:lnTo>
                    <a:pt x="1210" y="21"/>
                  </a:lnTo>
                  <a:close/>
                  <a:moveTo>
                    <a:pt x="1268" y="2"/>
                  </a:moveTo>
                  <a:lnTo>
                    <a:pt x="1276" y="0"/>
                  </a:lnTo>
                  <a:lnTo>
                    <a:pt x="1280" y="14"/>
                  </a:lnTo>
                  <a:lnTo>
                    <a:pt x="1272" y="17"/>
                  </a:lnTo>
                  <a:lnTo>
                    <a:pt x="1268" y="2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7" name="Freeform 270"/>
            <p:cNvSpPr>
              <a:spLocks noEditPoints="1"/>
            </p:cNvSpPr>
            <p:nvPr/>
          </p:nvSpPr>
          <p:spPr bwMode="auto">
            <a:xfrm>
              <a:off x="2717" y="2568"/>
              <a:ext cx="1153" cy="458"/>
            </a:xfrm>
            <a:custGeom>
              <a:avLst/>
              <a:gdLst>
                <a:gd name="T0" fmla="*/ 57 w 1153"/>
                <a:gd name="T1" fmla="*/ 422 h 458"/>
                <a:gd name="T2" fmla="*/ 5 w 1153"/>
                <a:gd name="T3" fmla="*/ 458 h 458"/>
                <a:gd name="T4" fmla="*/ 99 w 1153"/>
                <a:gd name="T5" fmla="*/ 405 h 458"/>
                <a:gd name="T6" fmla="*/ 119 w 1153"/>
                <a:gd name="T7" fmla="*/ 414 h 458"/>
                <a:gd name="T8" fmla="*/ 99 w 1153"/>
                <a:gd name="T9" fmla="*/ 405 h 458"/>
                <a:gd name="T10" fmla="*/ 213 w 1153"/>
                <a:gd name="T11" fmla="*/ 362 h 458"/>
                <a:gd name="T12" fmla="*/ 161 w 1153"/>
                <a:gd name="T13" fmla="*/ 398 h 458"/>
                <a:gd name="T14" fmla="*/ 255 w 1153"/>
                <a:gd name="T15" fmla="*/ 345 h 458"/>
                <a:gd name="T16" fmla="*/ 275 w 1153"/>
                <a:gd name="T17" fmla="*/ 354 h 458"/>
                <a:gd name="T18" fmla="*/ 255 w 1153"/>
                <a:gd name="T19" fmla="*/ 345 h 458"/>
                <a:gd name="T20" fmla="*/ 368 w 1153"/>
                <a:gd name="T21" fmla="*/ 301 h 458"/>
                <a:gd name="T22" fmla="*/ 317 w 1153"/>
                <a:gd name="T23" fmla="*/ 337 h 458"/>
                <a:gd name="T24" fmla="*/ 411 w 1153"/>
                <a:gd name="T25" fmla="*/ 285 h 458"/>
                <a:gd name="T26" fmla="*/ 430 w 1153"/>
                <a:gd name="T27" fmla="*/ 294 h 458"/>
                <a:gd name="T28" fmla="*/ 411 w 1153"/>
                <a:gd name="T29" fmla="*/ 285 h 458"/>
                <a:gd name="T30" fmla="*/ 524 w 1153"/>
                <a:gd name="T31" fmla="*/ 241 h 458"/>
                <a:gd name="T32" fmla="*/ 473 w 1153"/>
                <a:gd name="T33" fmla="*/ 277 h 458"/>
                <a:gd name="T34" fmla="*/ 567 w 1153"/>
                <a:gd name="T35" fmla="*/ 225 h 458"/>
                <a:gd name="T36" fmla="*/ 586 w 1153"/>
                <a:gd name="T37" fmla="*/ 233 h 458"/>
                <a:gd name="T38" fmla="*/ 567 w 1153"/>
                <a:gd name="T39" fmla="*/ 225 h 458"/>
                <a:gd name="T40" fmla="*/ 680 w 1153"/>
                <a:gd name="T41" fmla="*/ 181 h 458"/>
                <a:gd name="T42" fmla="*/ 629 w 1153"/>
                <a:gd name="T43" fmla="*/ 217 h 458"/>
                <a:gd name="T44" fmla="*/ 723 w 1153"/>
                <a:gd name="T45" fmla="*/ 164 h 458"/>
                <a:gd name="T46" fmla="*/ 742 w 1153"/>
                <a:gd name="T47" fmla="*/ 173 h 458"/>
                <a:gd name="T48" fmla="*/ 723 w 1153"/>
                <a:gd name="T49" fmla="*/ 164 h 458"/>
                <a:gd name="T50" fmla="*/ 836 w 1153"/>
                <a:gd name="T51" fmla="*/ 120 h 458"/>
                <a:gd name="T52" fmla="*/ 785 w 1153"/>
                <a:gd name="T53" fmla="*/ 157 h 458"/>
                <a:gd name="T54" fmla="*/ 878 w 1153"/>
                <a:gd name="T55" fmla="*/ 104 h 458"/>
                <a:gd name="T56" fmla="*/ 898 w 1153"/>
                <a:gd name="T57" fmla="*/ 113 h 458"/>
                <a:gd name="T58" fmla="*/ 878 w 1153"/>
                <a:gd name="T59" fmla="*/ 104 h 458"/>
                <a:gd name="T60" fmla="*/ 992 w 1153"/>
                <a:gd name="T61" fmla="*/ 60 h 458"/>
                <a:gd name="T62" fmla="*/ 940 w 1153"/>
                <a:gd name="T63" fmla="*/ 96 h 458"/>
                <a:gd name="T64" fmla="*/ 1034 w 1153"/>
                <a:gd name="T65" fmla="*/ 44 h 458"/>
                <a:gd name="T66" fmla="*/ 1054 w 1153"/>
                <a:gd name="T67" fmla="*/ 52 h 458"/>
                <a:gd name="T68" fmla="*/ 1034 w 1153"/>
                <a:gd name="T69" fmla="*/ 44 h 458"/>
                <a:gd name="T70" fmla="*/ 1148 w 1153"/>
                <a:gd name="T71" fmla="*/ 0 h 458"/>
                <a:gd name="T72" fmla="*/ 1096 w 1153"/>
                <a:gd name="T73" fmla="*/ 36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53" h="458">
                  <a:moveTo>
                    <a:pt x="0" y="444"/>
                  </a:moveTo>
                  <a:lnTo>
                    <a:pt x="57" y="422"/>
                  </a:lnTo>
                  <a:lnTo>
                    <a:pt x="62" y="436"/>
                  </a:lnTo>
                  <a:lnTo>
                    <a:pt x="5" y="458"/>
                  </a:lnTo>
                  <a:lnTo>
                    <a:pt x="0" y="444"/>
                  </a:lnTo>
                  <a:close/>
                  <a:moveTo>
                    <a:pt x="99" y="405"/>
                  </a:moveTo>
                  <a:lnTo>
                    <a:pt x="113" y="400"/>
                  </a:lnTo>
                  <a:lnTo>
                    <a:pt x="119" y="414"/>
                  </a:lnTo>
                  <a:lnTo>
                    <a:pt x="105" y="420"/>
                  </a:lnTo>
                  <a:lnTo>
                    <a:pt x="99" y="405"/>
                  </a:lnTo>
                  <a:close/>
                  <a:moveTo>
                    <a:pt x="156" y="384"/>
                  </a:moveTo>
                  <a:lnTo>
                    <a:pt x="213" y="362"/>
                  </a:lnTo>
                  <a:lnTo>
                    <a:pt x="218" y="376"/>
                  </a:lnTo>
                  <a:lnTo>
                    <a:pt x="161" y="398"/>
                  </a:lnTo>
                  <a:lnTo>
                    <a:pt x="156" y="384"/>
                  </a:lnTo>
                  <a:close/>
                  <a:moveTo>
                    <a:pt x="255" y="345"/>
                  </a:moveTo>
                  <a:lnTo>
                    <a:pt x="269" y="340"/>
                  </a:lnTo>
                  <a:lnTo>
                    <a:pt x="275" y="354"/>
                  </a:lnTo>
                  <a:lnTo>
                    <a:pt x="260" y="359"/>
                  </a:lnTo>
                  <a:lnTo>
                    <a:pt x="255" y="345"/>
                  </a:lnTo>
                  <a:close/>
                  <a:moveTo>
                    <a:pt x="312" y="323"/>
                  </a:moveTo>
                  <a:lnTo>
                    <a:pt x="368" y="301"/>
                  </a:lnTo>
                  <a:lnTo>
                    <a:pt x="374" y="316"/>
                  </a:lnTo>
                  <a:lnTo>
                    <a:pt x="317" y="337"/>
                  </a:lnTo>
                  <a:lnTo>
                    <a:pt x="312" y="323"/>
                  </a:lnTo>
                  <a:close/>
                  <a:moveTo>
                    <a:pt x="411" y="285"/>
                  </a:moveTo>
                  <a:lnTo>
                    <a:pt x="425" y="279"/>
                  </a:lnTo>
                  <a:lnTo>
                    <a:pt x="430" y="294"/>
                  </a:lnTo>
                  <a:lnTo>
                    <a:pt x="416" y="299"/>
                  </a:lnTo>
                  <a:lnTo>
                    <a:pt x="411" y="285"/>
                  </a:lnTo>
                  <a:close/>
                  <a:moveTo>
                    <a:pt x="468" y="263"/>
                  </a:moveTo>
                  <a:lnTo>
                    <a:pt x="524" y="241"/>
                  </a:lnTo>
                  <a:lnTo>
                    <a:pt x="530" y="255"/>
                  </a:lnTo>
                  <a:lnTo>
                    <a:pt x="473" y="277"/>
                  </a:lnTo>
                  <a:lnTo>
                    <a:pt x="468" y="263"/>
                  </a:lnTo>
                  <a:close/>
                  <a:moveTo>
                    <a:pt x="567" y="225"/>
                  </a:moveTo>
                  <a:lnTo>
                    <a:pt x="581" y="219"/>
                  </a:lnTo>
                  <a:lnTo>
                    <a:pt x="586" y="233"/>
                  </a:lnTo>
                  <a:lnTo>
                    <a:pt x="572" y="239"/>
                  </a:lnTo>
                  <a:lnTo>
                    <a:pt x="567" y="225"/>
                  </a:lnTo>
                  <a:close/>
                  <a:moveTo>
                    <a:pt x="623" y="203"/>
                  </a:moveTo>
                  <a:lnTo>
                    <a:pt x="680" y="181"/>
                  </a:lnTo>
                  <a:lnTo>
                    <a:pt x="685" y="195"/>
                  </a:lnTo>
                  <a:lnTo>
                    <a:pt x="629" y="217"/>
                  </a:lnTo>
                  <a:lnTo>
                    <a:pt x="623" y="203"/>
                  </a:lnTo>
                  <a:close/>
                  <a:moveTo>
                    <a:pt x="723" y="164"/>
                  </a:moveTo>
                  <a:lnTo>
                    <a:pt x="737" y="159"/>
                  </a:lnTo>
                  <a:lnTo>
                    <a:pt x="742" y="173"/>
                  </a:lnTo>
                  <a:lnTo>
                    <a:pt x="728" y="179"/>
                  </a:lnTo>
                  <a:lnTo>
                    <a:pt x="723" y="164"/>
                  </a:lnTo>
                  <a:close/>
                  <a:moveTo>
                    <a:pt x="779" y="142"/>
                  </a:moveTo>
                  <a:lnTo>
                    <a:pt x="836" y="120"/>
                  </a:lnTo>
                  <a:lnTo>
                    <a:pt x="841" y="135"/>
                  </a:lnTo>
                  <a:lnTo>
                    <a:pt x="785" y="157"/>
                  </a:lnTo>
                  <a:lnTo>
                    <a:pt x="779" y="142"/>
                  </a:lnTo>
                  <a:close/>
                  <a:moveTo>
                    <a:pt x="878" y="104"/>
                  </a:moveTo>
                  <a:lnTo>
                    <a:pt x="893" y="99"/>
                  </a:lnTo>
                  <a:lnTo>
                    <a:pt x="898" y="113"/>
                  </a:lnTo>
                  <a:lnTo>
                    <a:pt x="884" y="118"/>
                  </a:lnTo>
                  <a:lnTo>
                    <a:pt x="878" y="104"/>
                  </a:lnTo>
                  <a:close/>
                  <a:moveTo>
                    <a:pt x="935" y="82"/>
                  </a:moveTo>
                  <a:lnTo>
                    <a:pt x="992" y="60"/>
                  </a:lnTo>
                  <a:lnTo>
                    <a:pt x="997" y="74"/>
                  </a:lnTo>
                  <a:lnTo>
                    <a:pt x="940" y="96"/>
                  </a:lnTo>
                  <a:lnTo>
                    <a:pt x="935" y="82"/>
                  </a:lnTo>
                  <a:close/>
                  <a:moveTo>
                    <a:pt x="1034" y="44"/>
                  </a:moveTo>
                  <a:lnTo>
                    <a:pt x="1048" y="38"/>
                  </a:lnTo>
                  <a:lnTo>
                    <a:pt x="1054" y="52"/>
                  </a:lnTo>
                  <a:lnTo>
                    <a:pt x="1040" y="58"/>
                  </a:lnTo>
                  <a:lnTo>
                    <a:pt x="1034" y="44"/>
                  </a:lnTo>
                  <a:close/>
                  <a:moveTo>
                    <a:pt x="1091" y="22"/>
                  </a:moveTo>
                  <a:lnTo>
                    <a:pt x="1148" y="0"/>
                  </a:lnTo>
                  <a:lnTo>
                    <a:pt x="1153" y="14"/>
                  </a:lnTo>
                  <a:lnTo>
                    <a:pt x="1096" y="36"/>
                  </a:lnTo>
                  <a:lnTo>
                    <a:pt x="1091" y="22"/>
                  </a:lnTo>
                  <a:close/>
                </a:path>
              </a:pathLst>
            </a:custGeom>
            <a:solidFill>
              <a:srgbClr val="339966"/>
            </a:solidFill>
            <a:ln w="1588" cap="flat">
              <a:solidFill>
                <a:srgbClr val="33996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8" name="Freeform 271"/>
            <p:cNvSpPr>
              <a:spLocks noEditPoints="1"/>
            </p:cNvSpPr>
            <p:nvPr/>
          </p:nvSpPr>
          <p:spPr bwMode="auto">
            <a:xfrm>
              <a:off x="2718" y="3001"/>
              <a:ext cx="1022" cy="321"/>
            </a:xfrm>
            <a:custGeom>
              <a:avLst/>
              <a:gdLst>
                <a:gd name="T0" fmla="*/ 58 w 1022"/>
                <a:gd name="T1" fmla="*/ 289 h 321"/>
                <a:gd name="T2" fmla="*/ 4 w 1022"/>
                <a:gd name="T3" fmla="*/ 321 h 321"/>
                <a:gd name="T4" fmla="*/ 101 w 1022"/>
                <a:gd name="T5" fmla="*/ 276 h 321"/>
                <a:gd name="T6" fmla="*/ 120 w 1022"/>
                <a:gd name="T7" fmla="*/ 286 h 321"/>
                <a:gd name="T8" fmla="*/ 101 w 1022"/>
                <a:gd name="T9" fmla="*/ 276 h 321"/>
                <a:gd name="T10" fmla="*/ 218 w 1022"/>
                <a:gd name="T11" fmla="*/ 241 h 321"/>
                <a:gd name="T12" fmla="*/ 164 w 1022"/>
                <a:gd name="T13" fmla="*/ 273 h 321"/>
                <a:gd name="T14" fmla="*/ 261 w 1022"/>
                <a:gd name="T15" fmla="*/ 228 h 321"/>
                <a:gd name="T16" fmla="*/ 280 w 1022"/>
                <a:gd name="T17" fmla="*/ 238 h 321"/>
                <a:gd name="T18" fmla="*/ 261 w 1022"/>
                <a:gd name="T19" fmla="*/ 228 h 321"/>
                <a:gd name="T20" fmla="*/ 378 w 1022"/>
                <a:gd name="T21" fmla="*/ 193 h 321"/>
                <a:gd name="T22" fmla="*/ 324 w 1022"/>
                <a:gd name="T23" fmla="*/ 225 h 321"/>
                <a:gd name="T24" fmla="*/ 421 w 1022"/>
                <a:gd name="T25" fmla="*/ 179 h 321"/>
                <a:gd name="T26" fmla="*/ 440 w 1022"/>
                <a:gd name="T27" fmla="*/ 190 h 321"/>
                <a:gd name="T28" fmla="*/ 421 w 1022"/>
                <a:gd name="T29" fmla="*/ 179 h 321"/>
                <a:gd name="T30" fmla="*/ 538 w 1022"/>
                <a:gd name="T31" fmla="*/ 144 h 321"/>
                <a:gd name="T32" fmla="*/ 484 w 1022"/>
                <a:gd name="T33" fmla="*/ 177 h 321"/>
                <a:gd name="T34" fmla="*/ 581 w 1022"/>
                <a:gd name="T35" fmla="*/ 131 h 321"/>
                <a:gd name="T36" fmla="*/ 600 w 1022"/>
                <a:gd name="T37" fmla="*/ 141 h 321"/>
                <a:gd name="T38" fmla="*/ 581 w 1022"/>
                <a:gd name="T39" fmla="*/ 131 h 321"/>
                <a:gd name="T40" fmla="*/ 698 w 1022"/>
                <a:gd name="T41" fmla="*/ 96 h 321"/>
                <a:gd name="T42" fmla="*/ 644 w 1022"/>
                <a:gd name="T43" fmla="*/ 128 h 321"/>
                <a:gd name="T44" fmla="*/ 741 w 1022"/>
                <a:gd name="T45" fmla="*/ 83 h 321"/>
                <a:gd name="T46" fmla="*/ 760 w 1022"/>
                <a:gd name="T47" fmla="*/ 93 h 321"/>
                <a:gd name="T48" fmla="*/ 741 w 1022"/>
                <a:gd name="T49" fmla="*/ 83 h 321"/>
                <a:gd name="T50" fmla="*/ 858 w 1022"/>
                <a:gd name="T51" fmla="*/ 48 h 321"/>
                <a:gd name="T52" fmla="*/ 804 w 1022"/>
                <a:gd name="T53" fmla="*/ 80 h 321"/>
                <a:gd name="T54" fmla="*/ 901 w 1022"/>
                <a:gd name="T55" fmla="*/ 35 h 321"/>
                <a:gd name="T56" fmla="*/ 920 w 1022"/>
                <a:gd name="T57" fmla="*/ 45 h 321"/>
                <a:gd name="T58" fmla="*/ 901 w 1022"/>
                <a:gd name="T59" fmla="*/ 35 h 321"/>
                <a:gd name="T60" fmla="*/ 1018 w 1022"/>
                <a:gd name="T61" fmla="*/ 0 h 321"/>
                <a:gd name="T62" fmla="*/ 964 w 1022"/>
                <a:gd name="T63" fmla="*/ 3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2" h="321">
                  <a:moveTo>
                    <a:pt x="0" y="306"/>
                  </a:moveTo>
                  <a:lnTo>
                    <a:pt x="58" y="289"/>
                  </a:lnTo>
                  <a:lnTo>
                    <a:pt x="62" y="304"/>
                  </a:lnTo>
                  <a:lnTo>
                    <a:pt x="4" y="321"/>
                  </a:lnTo>
                  <a:lnTo>
                    <a:pt x="0" y="306"/>
                  </a:lnTo>
                  <a:close/>
                  <a:moveTo>
                    <a:pt x="101" y="276"/>
                  </a:moveTo>
                  <a:lnTo>
                    <a:pt x="116" y="271"/>
                  </a:lnTo>
                  <a:lnTo>
                    <a:pt x="120" y="286"/>
                  </a:lnTo>
                  <a:lnTo>
                    <a:pt x="106" y="290"/>
                  </a:lnTo>
                  <a:lnTo>
                    <a:pt x="101" y="276"/>
                  </a:lnTo>
                  <a:close/>
                  <a:moveTo>
                    <a:pt x="160" y="258"/>
                  </a:moveTo>
                  <a:lnTo>
                    <a:pt x="218" y="241"/>
                  </a:lnTo>
                  <a:lnTo>
                    <a:pt x="222" y="255"/>
                  </a:lnTo>
                  <a:lnTo>
                    <a:pt x="164" y="273"/>
                  </a:lnTo>
                  <a:lnTo>
                    <a:pt x="160" y="258"/>
                  </a:lnTo>
                  <a:close/>
                  <a:moveTo>
                    <a:pt x="261" y="228"/>
                  </a:moveTo>
                  <a:lnTo>
                    <a:pt x="276" y="223"/>
                  </a:lnTo>
                  <a:lnTo>
                    <a:pt x="280" y="238"/>
                  </a:lnTo>
                  <a:lnTo>
                    <a:pt x="266" y="242"/>
                  </a:lnTo>
                  <a:lnTo>
                    <a:pt x="261" y="228"/>
                  </a:lnTo>
                  <a:close/>
                  <a:moveTo>
                    <a:pt x="320" y="210"/>
                  </a:moveTo>
                  <a:lnTo>
                    <a:pt x="378" y="193"/>
                  </a:lnTo>
                  <a:lnTo>
                    <a:pt x="382" y="207"/>
                  </a:lnTo>
                  <a:lnTo>
                    <a:pt x="324" y="225"/>
                  </a:lnTo>
                  <a:lnTo>
                    <a:pt x="320" y="210"/>
                  </a:lnTo>
                  <a:close/>
                  <a:moveTo>
                    <a:pt x="421" y="179"/>
                  </a:moveTo>
                  <a:lnTo>
                    <a:pt x="436" y="175"/>
                  </a:lnTo>
                  <a:lnTo>
                    <a:pt x="440" y="190"/>
                  </a:lnTo>
                  <a:lnTo>
                    <a:pt x="426" y="194"/>
                  </a:lnTo>
                  <a:lnTo>
                    <a:pt x="421" y="179"/>
                  </a:lnTo>
                  <a:close/>
                  <a:moveTo>
                    <a:pt x="480" y="162"/>
                  </a:moveTo>
                  <a:lnTo>
                    <a:pt x="538" y="144"/>
                  </a:lnTo>
                  <a:lnTo>
                    <a:pt x="542" y="159"/>
                  </a:lnTo>
                  <a:lnTo>
                    <a:pt x="484" y="177"/>
                  </a:lnTo>
                  <a:lnTo>
                    <a:pt x="480" y="162"/>
                  </a:lnTo>
                  <a:close/>
                  <a:moveTo>
                    <a:pt x="581" y="131"/>
                  </a:moveTo>
                  <a:lnTo>
                    <a:pt x="596" y="127"/>
                  </a:lnTo>
                  <a:lnTo>
                    <a:pt x="600" y="141"/>
                  </a:lnTo>
                  <a:lnTo>
                    <a:pt x="586" y="146"/>
                  </a:lnTo>
                  <a:lnTo>
                    <a:pt x="581" y="131"/>
                  </a:lnTo>
                  <a:close/>
                  <a:moveTo>
                    <a:pt x="640" y="114"/>
                  </a:moveTo>
                  <a:lnTo>
                    <a:pt x="698" y="96"/>
                  </a:lnTo>
                  <a:lnTo>
                    <a:pt x="702" y="111"/>
                  </a:lnTo>
                  <a:lnTo>
                    <a:pt x="644" y="128"/>
                  </a:lnTo>
                  <a:lnTo>
                    <a:pt x="640" y="114"/>
                  </a:lnTo>
                  <a:close/>
                  <a:moveTo>
                    <a:pt x="741" y="83"/>
                  </a:moveTo>
                  <a:lnTo>
                    <a:pt x="756" y="79"/>
                  </a:lnTo>
                  <a:lnTo>
                    <a:pt x="760" y="93"/>
                  </a:lnTo>
                  <a:lnTo>
                    <a:pt x="746" y="98"/>
                  </a:lnTo>
                  <a:lnTo>
                    <a:pt x="741" y="83"/>
                  </a:lnTo>
                  <a:close/>
                  <a:moveTo>
                    <a:pt x="800" y="66"/>
                  </a:moveTo>
                  <a:lnTo>
                    <a:pt x="858" y="48"/>
                  </a:lnTo>
                  <a:lnTo>
                    <a:pt x="862" y="63"/>
                  </a:lnTo>
                  <a:lnTo>
                    <a:pt x="804" y="80"/>
                  </a:lnTo>
                  <a:lnTo>
                    <a:pt x="800" y="66"/>
                  </a:lnTo>
                  <a:close/>
                  <a:moveTo>
                    <a:pt x="901" y="35"/>
                  </a:moveTo>
                  <a:lnTo>
                    <a:pt x="916" y="30"/>
                  </a:lnTo>
                  <a:lnTo>
                    <a:pt x="920" y="45"/>
                  </a:lnTo>
                  <a:lnTo>
                    <a:pt x="906" y="50"/>
                  </a:lnTo>
                  <a:lnTo>
                    <a:pt x="901" y="35"/>
                  </a:lnTo>
                  <a:close/>
                  <a:moveTo>
                    <a:pt x="960" y="18"/>
                  </a:moveTo>
                  <a:lnTo>
                    <a:pt x="1018" y="0"/>
                  </a:lnTo>
                  <a:lnTo>
                    <a:pt x="1022" y="14"/>
                  </a:lnTo>
                  <a:lnTo>
                    <a:pt x="964" y="32"/>
                  </a:lnTo>
                  <a:lnTo>
                    <a:pt x="960" y="18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259" name="Group 274"/>
            <p:cNvGrpSpPr>
              <a:grpSpLocks/>
            </p:cNvGrpSpPr>
            <p:nvPr/>
          </p:nvGrpSpPr>
          <p:grpSpPr bwMode="auto">
            <a:xfrm>
              <a:off x="2440" y="196"/>
              <a:ext cx="243" cy="365"/>
              <a:chOff x="2440" y="196"/>
              <a:chExt cx="243" cy="365"/>
            </a:xfrm>
          </p:grpSpPr>
          <p:sp>
            <p:nvSpPr>
              <p:cNvPr id="2273" name="Rectangle 272"/>
              <p:cNvSpPr>
                <a:spLocks noChangeArrowheads="1"/>
              </p:cNvSpPr>
              <p:nvPr/>
            </p:nvSpPr>
            <p:spPr bwMode="auto">
              <a:xfrm>
                <a:off x="2440" y="196"/>
                <a:ext cx="243" cy="365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4" name="Rectangle 273"/>
              <p:cNvSpPr>
                <a:spLocks noChangeArrowheads="1"/>
              </p:cNvSpPr>
              <p:nvPr/>
            </p:nvSpPr>
            <p:spPr bwMode="auto">
              <a:xfrm>
                <a:off x="2440" y="196"/>
                <a:ext cx="243" cy="365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260" name="Rectangle 275"/>
            <p:cNvSpPr>
              <a:spLocks noChangeArrowheads="1"/>
            </p:cNvSpPr>
            <p:nvPr/>
          </p:nvSpPr>
          <p:spPr bwMode="auto">
            <a:xfrm>
              <a:off x="2492" y="227"/>
              <a:ext cx="8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1" name="Rectangle 276"/>
            <p:cNvSpPr>
              <a:spLocks noChangeArrowheads="1"/>
            </p:cNvSpPr>
            <p:nvPr/>
          </p:nvSpPr>
          <p:spPr bwMode="auto">
            <a:xfrm>
              <a:off x="2492" y="381"/>
              <a:ext cx="15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2" name="Rectangle 277"/>
            <p:cNvSpPr>
              <a:spLocks noChangeArrowheads="1"/>
            </p:cNvSpPr>
            <p:nvPr/>
          </p:nvSpPr>
          <p:spPr bwMode="auto">
            <a:xfrm>
              <a:off x="2589" y="381"/>
              <a:ext cx="9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263" name="Group 280"/>
            <p:cNvGrpSpPr>
              <a:grpSpLocks/>
            </p:cNvGrpSpPr>
            <p:nvPr/>
          </p:nvGrpSpPr>
          <p:grpSpPr bwMode="auto">
            <a:xfrm>
              <a:off x="3838" y="196"/>
              <a:ext cx="243" cy="365"/>
              <a:chOff x="3838" y="196"/>
              <a:chExt cx="243" cy="365"/>
            </a:xfrm>
          </p:grpSpPr>
          <p:sp>
            <p:nvSpPr>
              <p:cNvPr id="2271" name="Rectangle 278"/>
              <p:cNvSpPr>
                <a:spLocks noChangeArrowheads="1"/>
              </p:cNvSpPr>
              <p:nvPr/>
            </p:nvSpPr>
            <p:spPr bwMode="auto">
              <a:xfrm>
                <a:off x="3838" y="196"/>
                <a:ext cx="243" cy="365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2" name="Rectangle 279"/>
              <p:cNvSpPr>
                <a:spLocks noChangeArrowheads="1"/>
              </p:cNvSpPr>
              <p:nvPr/>
            </p:nvSpPr>
            <p:spPr bwMode="auto">
              <a:xfrm>
                <a:off x="3838" y="196"/>
                <a:ext cx="243" cy="365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264" name="Rectangle 281"/>
            <p:cNvSpPr>
              <a:spLocks noChangeArrowheads="1"/>
            </p:cNvSpPr>
            <p:nvPr/>
          </p:nvSpPr>
          <p:spPr bwMode="auto">
            <a:xfrm>
              <a:off x="3889" y="227"/>
              <a:ext cx="8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5" name="Rectangle 282"/>
            <p:cNvSpPr>
              <a:spLocks noChangeArrowheads="1"/>
            </p:cNvSpPr>
            <p:nvPr/>
          </p:nvSpPr>
          <p:spPr bwMode="auto">
            <a:xfrm>
              <a:off x="3889" y="381"/>
              <a:ext cx="14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6" name="Rectangle 283"/>
            <p:cNvSpPr>
              <a:spLocks noChangeArrowheads="1"/>
            </p:cNvSpPr>
            <p:nvPr/>
          </p:nvSpPr>
          <p:spPr bwMode="auto">
            <a:xfrm>
              <a:off x="3972" y="381"/>
              <a:ext cx="9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67" name="Freeform 284"/>
            <p:cNvSpPr>
              <a:spLocks noEditPoints="1"/>
            </p:cNvSpPr>
            <p:nvPr/>
          </p:nvSpPr>
          <p:spPr bwMode="auto">
            <a:xfrm>
              <a:off x="2531" y="561"/>
              <a:ext cx="61" cy="243"/>
            </a:xfrm>
            <a:custGeom>
              <a:avLst/>
              <a:gdLst>
                <a:gd name="T0" fmla="*/ 41 w 61"/>
                <a:gd name="T1" fmla="*/ 0 h 243"/>
                <a:gd name="T2" fmla="*/ 41 w 61"/>
                <a:gd name="T3" fmla="*/ 192 h 243"/>
                <a:gd name="T4" fmla="*/ 21 w 61"/>
                <a:gd name="T5" fmla="*/ 192 h 243"/>
                <a:gd name="T6" fmla="*/ 21 w 61"/>
                <a:gd name="T7" fmla="*/ 0 h 243"/>
                <a:gd name="T8" fmla="*/ 41 w 61"/>
                <a:gd name="T9" fmla="*/ 0 h 243"/>
                <a:gd name="T10" fmla="*/ 61 w 61"/>
                <a:gd name="T11" fmla="*/ 182 h 243"/>
                <a:gd name="T12" fmla="*/ 31 w 61"/>
                <a:gd name="T13" fmla="*/ 243 h 243"/>
                <a:gd name="T14" fmla="*/ 0 w 61"/>
                <a:gd name="T15" fmla="*/ 182 h 243"/>
                <a:gd name="T16" fmla="*/ 61 w 61"/>
                <a:gd name="T17" fmla="*/ 18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243">
                  <a:moveTo>
                    <a:pt x="41" y="0"/>
                  </a:moveTo>
                  <a:lnTo>
                    <a:pt x="41" y="192"/>
                  </a:lnTo>
                  <a:lnTo>
                    <a:pt x="21" y="192"/>
                  </a:lnTo>
                  <a:lnTo>
                    <a:pt x="21" y="0"/>
                  </a:lnTo>
                  <a:lnTo>
                    <a:pt x="41" y="0"/>
                  </a:lnTo>
                  <a:close/>
                  <a:moveTo>
                    <a:pt x="61" y="182"/>
                  </a:moveTo>
                  <a:lnTo>
                    <a:pt x="31" y="243"/>
                  </a:lnTo>
                  <a:lnTo>
                    <a:pt x="0" y="182"/>
                  </a:lnTo>
                  <a:lnTo>
                    <a:pt x="61" y="182"/>
                  </a:lnTo>
                  <a:close/>
                </a:path>
              </a:pathLst>
            </a:custGeom>
            <a:solidFill>
              <a:srgbClr val="800080"/>
            </a:solidFill>
            <a:ln w="1588" cap="flat">
              <a:solidFill>
                <a:srgbClr val="800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68" name="Freeform 285"/>
            <p:cNvSpPr>
              <a:spLocks noEditPoints="1"/>
            </p:cNvSpPr>
            <p:nvPr/>
          </p:nvSpPr>
          <p:spPr bwMode="auto">
            <a:xfrm>
              <a:off x="3929" y="561"/>
              <a:ext cx="61" cy="243"/>
            </a:xfrm>
            <a:custGeom>
              <a:avLst/>
              <a:gdLst>
                <a:gd name="T0" fmla="*/ 40 w 61"/>
                <a:gd name="T1" fmla="*/ 50 h 243"/>
                <a:gd name="T2" fmla="*/ 40 w 61"/>
                <a:gd name="T3" fmla="*/ 243 h 243"/>
                <a:gd name="T4" fmla="*/ 20 w 61"/>
                <a:gd name="T5" fmla="*/ 243 h 243"/>
                <a:gd name="T6" fmla="*/ 20 w 61"/>
                <a:gd name="T7" fmla="*/ 50 h 243"/>
                <a:gd name="T8" fmla="*/ 40 w 61"/>
                <a:gd name="T9" fmla="*/ 50 h 243"/>
                <a:gd name="T10" fmla="*/ 0 w 61"/>
                <a:gd name="T11" fmla="*/ 60 h 243"/>
                <a:gd name="T12" fmla="*/ 30 w 61"/>
                <a:gd name="T13" fmla="*/ 0 h 243"/>
                <a:gd name="T14" fmla="*/ 61 w 61"/>
                <a:gd name="T15" fmla="*/ 60 h 243"/>
                <a:gd name="T16" fmla="*/ 0 w 61"/>
                <a:gd name="T17" fmla="*/ 6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243">
                  <a:moveTo>
                    <a:pt x="40" y="50"/>
                  </a:moveTo>
                  <a:lnTo>
                    <a:pt x="40" y="243"/>
                  </a:lnTo>
                  <a:lnTo>
                    <a:pt x="20" y="243"/>
                  </a:lnTo>
                  <a:lnTo>
                    <a:pt x="20" y="50"/>
                  </a:lnTo>
                  <a:lnTo>
                    <a:pt x="40" y="50"/>
                  </a:lnTo>
                  <a:close/>
                  <a:moveTo>
                    <a:pt x="0" y="60"/>
                  </a:moveTo>
                  <a:lnTo>
                    <a:pt x="30" y="0"/>
                  </a:lnTo>
                  <a:lnTo>
                    <a:pt x="61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993366"/>
            </a:solidFill>
            <a:ln w="1588" cap="flat">
              <a:solidFill>
                <a:srgbClr val="99336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69" name="Rectangle 286"/>
            <p:cNvSpPr>
              <a:spLocks noChangeArrowheads="1"/>
            </p:cNvSpPr>
            <p:nvPr/>
          </p:nvSpPr>
          <p:spPr bwMode="auto">
            <a:xfrm>
              <a:off x="2538" y="1839"/>
              <a:ext cx="1458" cy="1713"/>
            </a:xfrm>
            <a:prstGeom prst="rect">
              <a:avLst/>
            </a:prstGeom>
            <a:noFill/>
            <a:ln w="79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0" name="Freeform 287"/>
            <p:cNvSpPr>
              <a:spLocks noEditPoints="1"/>
            </p:cNvSpPr>
            <p:nvPr/>
          </p:nvSpPr>
          <p:spPr bwMode="auto">
            <a:xfrm>
              <a:off x="2596" y="1822"/>
              <a:ext cx="1402" cy="379"/>
            </a:xfrm>
            <a:custGeom>
              <a:avLst/>
              <a:gdLst>
                <a:gd name="T0" fmla="*/ 59 w 1402"/>
                <a:gd name="T1" fmla="*/ 349 h 379"/>
                <a:gd name="T2" fmla="*/ 4 w 1402"/>
                <a:gd name="T3" fmla="*/ 379 h 379"/>
                <a:gd name="T4" fmla="*/ 103 w 1402"/>
                <a:gd name="T5" fmla="*/ 337 h 379"/>
                <a:gd name="T6" fmla="*/ 122 w 1402"/>
                <a:gd name="T7" fmla="*/ 348 h 379"/>
                <a:gd name="T8" fmla="*/ 103 w 1402"/>
                <a:gd name="T9" fmla="*/ 337 h 379"/>
                <a:gd name="T10" fmla="*/ 221 w 1402"/>
                <a:gd name="T11" fmla="*/ 307 h 379"/>
                <a:gd name="T12" fmla="*/ 166 w 1402"/>
                <a:gd name="T13" fmla="*/ 337 h 379"/>
                <a:gd name="T14" fmla="*/ 265 w 1402"/>
                <a:gd name="T15" fmla="*/ 295 h 379"/>
                <a:gd name="T16" fmla="*/ 283 w 1402"/>
                <a:gd name="T17" fmla="*/ 306 h 379"/>
                <a:gd name="T18" fmla="*/ 265 w 1402"/>
                <a:gd name="T19" fmla="*/ 295 h 379"/>
                <a:gd name="T20" fmla="*/ 382 w 1402"/>
                <a:gd name="T21" fmla="*/ 264 h 379"/>
                <a:gd name="T22" fmla="*/ 327 w 1402"/>
                <a:gd name="T23" fmla="*/ 294 h 379"/>
                <a:gd name="T24" fmla="*/ 427 w 1402"/>
                <a:gd name="T25" fmla="*/ 253 h 379"/>
                <a:gd name="T26" fmla="*/ 445 w 1402"/>
                <a:gd name="T27" fmla="*/ 264 h 379"/>
                <a:gd name="T28" fmla="*/ 427 w 1402"/>
                <a:gd name="T29" fmla="*/ 253 h 379"/>
                <a:gd name="T30" fmla="*/ 544 w 1402"/>
                <a:gd name="T31" fmla="*/ 222 h 379"/>
                <a:gd name="T32" fmla="*/ 489 w 1402"/>
                <a:gd name="T33" fmla="*/ 252 h 379"/>
                <a:gd name="T34" fmla="*/ 588 w 1402"/>
                <a:gd name="T35" fmla="*/ 211 h 379"/>
                <a:gd name="T36" fmla="*/ 607 w 1402"/>
                <a:gd name="T37" fmla="*/ 222 h 379"/>
                <a:gd name="T38" fmla="*/ 588 w 1402"/>
                <a:gd name="T39" fmla="*/ 211 h 379"/>
                <a:gd name="T40" fmla="*/ 706 w 1402"/>
                <a:gd name="T41" fmla="*/ 180 h 379"/>
                <a:gd name="T42" fmla="*/ 651 w 1402"/>
                <a:gd name="T43" fmla="*/ 210 h 379"/>
                <a:gd name="T44" fmla="*/ 750 w 1402"/>
                <a:gd name="T45" fmla="*/ 169 h 379"/>
                <a:gd name="T46" fmla="*/ 768 w 1402"/>
                <a:gd name="T47" fmla="*/ 179 h 379"/>
                <a:gd name="T48" fmla="*/ 750 w 1402"/>
                <a:gd name="T49" fmla="*/ 169 h 379"/>
                <a:gd name="T50" fmla="*/ 868 w 1402"/>
                <a:gd name="T51" fmla="*/ 138 h 379"/>
                <a:gd name="T52" fmla="*/ 813 w 1402"/>
                <a:gd name="T53" fmla="*/ 168 h 379"/>
                <a:gd name="T54" fmla="*/ 912 w 1402"/>
                <a:gd name="T55" fmla="*/ 126 h 379"/>
                <a:gd name="T56" fmla="*/ 930 w 1402"/>
                <a:gd name="T57" fmla="*/ 137 h 379"/>
                <a:gd name="T58" fmla="*/ 912 w 1402"/>
                <a:gd name="T59" fmla="*/ 126 h 379"/>
                <a:gd name="T60" fmla="*/ 1029 w 1402"/>
                <a:gd name="T61" fmla="*/ 96 h 379"/>
                <a:gd name="T62" fmla="*/ 974 w 1402"/>
                <a:gd name="T63" fmla="*/ 126 h 379"/>
                <a:gd name="T64" fmla="*/ 1073 w 1402"/>
                <a:gd name="T65" fmla="*/ 84 h 379"/>
                <a:gd name="T66" fmla="*/ 1092 w 1402"/>
                <a:gd name="T67" fmla="*/ 95 h 379"/>
                <a:gd name="T68" fmla="*/ 1073 w 1402"/>
                <a:gd name="T69" fmla="*/ 84 h 379"/>
                <a:gd name="T70" fmla="*/ 1191 w 1402"/>
                <a:gd name="T71" fmla="*/ 54 h 379"/>
                <a:gd name="T72" fmla="*/ 1136 w 1402"/>
                <a:gd name="T73" fmla="*/ 84 h 379"/>
                <a:gd name="T74" fmla="*/ 1235 w 1402"/>
                <a:gd name="T75" fmla="*/ 42 h 379"/>
                <a:gd name="T76" fmla="*/ 1253 w 1402"/>
                <a:gd name="T77" fmla="*/ 53 h 379"/>
                <a:gd name="T78" fmla="*/ 1235 w 1402"/>
                <a:gd name="T79" fmla="*/ 42 h 379"/>
                <a:gd name="T80" fmla="*/ 1353 w 1402"/>
                <a:gd name="T81" fmla="*/ 11 h 379"/>
                <a:gd name="T82" fmla="*/ 1298 w 1402"/>
                <a:gd name="T83" fmla="*/ 41 h 379"/>
                <a:gd name="T84" fmla="*/ 1397 w 1402"/>
                <a:gd name="T85" fmla="*/ 0 h 379"/>
                <a:gd name="T86" fmla="*/ 1402 w 1402"/>
                <a:gd name="T87" fmla="*/ 14 h 379"/>
                <a:gd name="T88" fmla="*/ 1397 w 1402"/>
                <a:gd name="T89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02" h="379">
                  <a:moveTo>
                    <a:pt x="0" y="364"/>
                  </a:moveTo>
                  <a:lnTo>
                    <a:pt x="59" y="349"/>
                  </a:lnTo>
                  <a:lnTo>
                    <a:pt x="63" y="364"/>
                  </a:lnTo>
                  <a:lnTo>
                    <a:pt x="4" y="379"/>
                  </a:lnTo>
                  <a:lnTo>
                    <a:pt x="0" y="364"/>
                  </a:lnTo>
                  <a:close/>
                  <a:moveTo>
                    <a:pt x="103" y="337"/>
                  </a:moveTo>
                  <a:lnTo>
                    <a:pt x="118" y="333"/>
                  </a:lnTo>
                  <a:lnTo>
                    <a:pt x="122" y="348"/>
                  </a:lnTo>
                  <a:lnTo>
                    <a:pt x="107" y="352"/>
                  </a:lnTo>
                  <a:lnTo>
                    <a:pt x="103" y="337"/>
                  </a:lnTo>
                  <a:close/>
                  <a:moveTo>
                    <a:pt x="162" y="322"/>
                  </a:moveTo>
                  <a:lnTo>
                    <a:pt x="221" y="307"/>
                  </a:lnTo>
                  <a:lnTo>
                    <a:pt x="225" y="321"/>
                  </a:lnTo>
                  <a:lnTo>
                    <a:pt x="166" y="337"/>
                  </a:lnTo>
                  <a:lnTo>
                    <a:pt x="162" y="322"/>
                  </a:lnTo>
                  <a:close/>
                  <a:moveTo>
                    <a:pt x="265" y="295"/>
                  </a:moveTo>
                  <a:lnTo>
                    <a:pt x="280" y="291"/>
                  </a:lnTo>
                  <a:lnTo>
                    <a:pt x="283" y="306"/>
                  </a:lnTo>
                  <a:lnTo>
                    <a:pt x="269" y="310"/>
                  </a:lnTo>
                  <a:lnTo>
                    <a:pt x="265" y="295"/>
                  </a:lnTo>
                  <a:close/>
                  <a:moveTo>
                    <a:pt x="324" y="280"/>
                  </a:moveTo>
                  <a:lnTo>
                    <a:pt x="382" y="264"/>
                  </a:lnTo>
                  <a:lnTo>
                    <a:pt x="386" y="279"/>
                  </a:lnTo>
                  <a:lnTo>
                    <a:pt x="327" y="294"/>
                  </a:lnTo>
                  <a:lnTo>
                    <a:pt x="324" y="280"/>
                  </a:lnTo>
                  <a:close/>
                  <a:moveTo>
                    <a:pt x="427" y="253"/>
                  </a:moveTo>
                  <a:lnTo>
                    <a:pt x="441" y="249"/>
                  </a:lnTo>
                  <a:lnTo>
                    <a:pt x="445" y="264"/>
                  </a:lnTo>
                  <a:lnTo>
                    <a:pt x="430" y="268"/>
                  </a:lnTo>
                  <a:lnTo>
                    <a:pt x="427" y="253"/>
                  </a:lnTo>
                  <a:close/>
                  <a:moveTo>
                    <a:pt x="485" y="238"/>
                  </a:moveTo>
                  <a:lnTo>
                    <a:pt x="544" y="222"/>
                  </a:lnTo>
                  <a:lnTo>
                    <a:pt x="548" y="237"/>
                  </a:lnTo>
                  <a:lnTo>
                    <a:pt x="489" y="252"/>
                  </a:lnTo>
                  <a:lnTo>
                    <a:pt x="485" y="238"/>
                  </a:lnTo>
                  <a:close/>
                  <a:moveTo>
                    <a:pt x="588" y="211"/>
                  </a:moveTo>
                  <a:lnTo>
                    <a:pt x="603" y="207"/>
                  </a:lnTo>
                  <a:lnTo>
                    <a:pt x="607" y="222"/>
                  </a:lnTo>
                  <a:lnTo>
                    <a:pt x="592" y="226"/>
                  </a:lnTo>
                  <a:lnTo>
                    <a:pt x="588" y="211"/>
                  </a:lnTo>
                  <a:close/>
                  <a:moveTo>
                    <a:pt x="647" y="195"/>
                  </a:moveTo>
                  <a:lnTo>
                    <a:pt x="706" y="180"/>
                  </a:lnTo>
                  <a:lnTo>
                    <a:pt x="710" y="195"/>
                  </a:lnTo>
                  <a:lnTo>
                    <a:pt x="651" y="210"/>
                  </a:lnTo>
                  <a:lnTo>
                    <a:pt x="647" y="195"/>
                  </a:lnTo>
                  <a:close/>
                  <a:moveTo>
                    <a:pt x="750" y="169"/>
                  </a:moveTo>
                  <a:lnTo>
                    <a:pt x="765" y="165"/>
                  </a:lnTo>
                  <a:lnTo>
                    <a:pt x="768" y="179"/>
                  </a:lnTo>
                  <a:lnTo>
                    <a:pt x="754" y="183"/>
                  </a:lnTo>
                  <a:lnTo>
                    <a:pt x="750" y="169"/>
                  </a:lnTo>
                  <a:close/>
                  <a:moveTo>
                    <a:pt x="809" y="153"/>
                  </a:moveTo>
                  <a:lnTo>
                    <a:pt x="868" y="138"/>
                  </a:lnTo>
                  <a:lnTo>
                    <a:pt x="871" y="153"/>
                  </a:lnTo>
                  <a:lnTo>
                    <a:pt x="813" y="168"/>
                  </a:lnTo>
                  <a:lnTo>
                    <a:pt x="809" y="153"/>
                  </a:lnTo>
                  <a:close/>
                  <a:moveTo>
                    <a:pt x="912" y="126"/>
                  </a:moveTo>
                  <a:lnTo>
                    <a:pt x="926" y="123"/>
                  </a:lnTo>
                  <a:lnTo>
                    <a:pt x="930" y="137"/>
                  </a:lnTo>
                  <a:lnTo>
                    <a:pt x="915" y="141"/>
                  </a:lnTo>
                  <a:lnTo>
                    <a:pt x="912" y="126"/>
                  </a:lnTo>
                  <a:close/>
                  <a:moveTo>
                    <a:pt x="970" y="111"/>
                  </a:moveTo>
                  <a:lnTo>
                    <a:pt x="1029" y="96"/>
                  </a:lnTo>
                  <a:lnTo>
                    <a:pt x="1033" y="110"/>
                  </a:lnTo>
                  <a:lnTo>
                    <a:pt x="974" y="126"/>
                  </a:lnTo>
                  <a:lnTo>
                    <a:pt x="970" y="111"/>
                  </a:lnTo>
                  <a:close/>
                  <a:moveTo>
                    <a:pt x="1073" y="84"/>
                  </a:moveTo>
                  <a:lnTo>
                    <a:pt x="1088" y="80"/>
                  </a:lnTo>
                  <a:lnTo>
                    <a:pt x="1092" y="95"/>
                  </a:lnTo>
                  <a:lnTo>
                    <a:pt x="1077" y="99"/>
                  </a:lnTo>
                  <a:lnTo>
                    <a:pt x="1073" y="84"/>
                  </a:lnTo>
                  <a:close/>
                  <a:moveTo>
                    <a:pt x="1132" y="69"/>
                  </a:moveTo>
                  <a:lnTo>
                    <a:pt x="1191" y="54"/>
                  </a:lnTo>
                  <a:lnTo>
                    <a:pt x="1195" y="68"/>
                  </a:lnTo>
                  <a:lnTo>
                    <a:pt x="1136" y="84"/>
                  </a:lnTo>
                  <a:lnTo>
                    <a:pt x="1132" y="69"/>
                  </a:lnTo>
                  <a:close/>
                  <a:moveTo>
                    <a:pt x="1235" y="42"/>
                  </a:moveTo>
                  <a:lnTo>
                    <a:pt x="1250" y="38"/>
                  </a:lnTo>
                  <a:lnTo>
                    <a:pt x="1253" y="53"/>
                  </a:lnTo>
                  <a:lnTo>
                    <a:pt x="1239" y="57"/>
                  </a:lnTo>
                  <a:lnTo>
                    <a:pt x="1235" y="42"/>
                  </a:lnTo>
                  <a:close/>
                  <a:moveTo>
                    <a:pt x="1294" y="27"/>
                  </a:moveTo>
                  <a:lnTo>
                    <a:pt x="1353" y="11"/>
                  </a:lnTo>
                  <a:lnTo>
                    <a:pt x="1356" y="26"/>
                  </a:lnTo>
                  <a:lnTo>
                    <a:pt x="1298" y="41"/>
                  </a:lnTo>
                  <a:lnTo>
                    <a:pt x="1294" y="27"/>
                  </a:lnTo>
                  <a:close/>
                  <a:moveTo>
                    <a:pt x="1397" y="0"/>
                  </a:moveTo>
                  <a:lnTo>
                    <a:pt x="1398" y="0"/>
                  </a:lnTo>
                  <a:lnTo>
                    <a:pt x="1402" y="14"/>
                  </a:lnTo>
                  <a:lnTo>
                    <a:pt x="1401" y="15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339966"/>
            </a:solidFill>
            <a:ln w="1588" cap="flat">
              <a:solidFill>
                <a:srgbClr val="33996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01" name="TextBox 2300"/>
          <p:cNvSpPr txBox="1"/>
          <p:nvPr/>
        </p:nvSpPr>
        <p:spPr>
          <a:xfrm>
            <a:off x="2388270" y="3209926"/>
            <a:ext cx="1136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Макрооперации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2" name="TextBox 2301"/>
          <p:cNvSpPr txBox="1"/>
          <p:nvPr/>
        </p:nvSpPr>
        <p:spPr>
          <a:xfrm>
            <a:off x="2474119" y="2578815"/>
            <a:ext cx="1051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72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1512" y="110203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ПРИНЦИПЫ  ФОРМИРОВАНИЯ  СИСТЕМЫ ПОКАЗАТЕЛЕЙ ФУНКЦИОНАЛЬНОЙ НАДЕЖНОСТИ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7456" y="858124"/>
            <a:ext cx="943304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600" i="1" dirty="0" smtClean="0"/>
              <a:t>Принцип </a:t>
            </a:r>
            <a:r>
              <a:rPr lang="ru-RU" sz="1600" i="1" dirty="0"/>
              <a:t>соответствия структуры алгоритма расчета структуре алгоритма функционирования исследуемой </a:t>
            </a:r>
            <a:r>
              <a:rPr lang="ru-RU" sz="1600" i="1" dirty="0" smtClean="0"/>
              <a:t>системы </a:t>
            </a:r>
            <a:r>
              <a:rPr lang="ru-RU" sz="1600" i="1" dirty="0"/>
              <a:t>при выполнении </a:t>
            </a:r>
            <a:r>
              <a:rPr lang="ru-RU" sz="1600" i="1" dirty="0" smtClean="0"/>
              <a:t>функции.</a:t>
            </a:r>
          </a:p>
          <a:p>
            <a:pPr marL="342900" indent="-342900">
              <a:buAutoNum type="arabicPeriod"/>
            </a:pPr>
            <a:endParaRPr lang="ru-RU" sz="1600" i="1" dirty="0"/>
          </a:p>
          <a:p>
            <a:pPr marL="342900" indent="-342900">
              <a:buFontTx/>
              <a:buAutoNum type="arabicPeriod"/>
            </a:pPr>
            <a:r>
              <a:rPr lang="ru-RU" sz="1600" i="1" dirty="0" smtClean="0"/>
              <a:t>Принцип </a:t>
            </a:r>
            <a:r>
              <a:rPr lang="ru-RU" sz="1600" i="1" dirty="0"/>
              <a:t>выделения в алгоритме расчета иерархических уровней, объединенных в иерархическую структуру. </a:t>
            </a:r>
            <a:r>
              <a:rPr lang="ru-RU" sz="1200" i="1" dirty="0"/>
              <a:t>Системой знаков </a:t>
            </a:r>
            <a:r>
              <a:rPr lang="ru-RU" sz="1200" i="1" dirty="0" smtClean="0"/>
              <a:t>                    обозначен </a:t>
            </a:r>
            <a:r>
              <a:rPr lang="ru-RU" sz="1200" i="1" dirty="0"/>
              <a:t>набор процессов – операторов (например, набор процедур, набор процессов), которые связаны между собой функциями  </a:t>
            </a:r>
            <a:r>
              <a:rPr lang="ru-RU" sz="1200" i="1" dirty="0" smtClean="0"/>
              <a:t>                   </a:t>
            </a:r>
          </a:p>
          <a:p>
            <a:pPr marL="342900" indent="-342900">
              <a:buFontTx/>
              <a:buAutoNum type="arabicPeriod"/>
            </a:pPr>
            <a:endParaRPr lang="ru-RU" sz="1200" i="1" dirty="0"/>
          </a:p>
          <a:p>
            <a:pPr marL="342900" indent="-342900">
              <a:buFontTx/>
              <a:buAutoNum type="arabicPeriod"/>
            </a:pPr>
            <a:r>
              <a:rPr lang="ru-RU" sz="1600" i="1" dirty="0" smtClean="0"/>
              <a:t>Принцип </a:t>
            </a:r>
            <a:r>
              <a:rPr lang="ru-RU" sz="1600" i="1" dirty="0"/>
              <a:t>совмещения пространства состояний и пространства событий исследуемого процесса.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состояний – это конечное множество последовательных или последовательно – параллельных действий (например, процедур). Пространство событий – это конечное множество фактов возникновения  или отсутствия ошибок в результатах действий. Количество событий всегда равно количеству действий независимо от меры детализации исследуемого информационного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процесса.</a:t>
            </a:r>
          </a:p>
          <a:p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Из этого принципа следует: </a:t>
            </a:r>
          </a:p>
          <a:p>
            <a:r>
              <a:rPr lang="ru-RU" sz="1200" i="1" dirty="0"/>
              <a:t>  </a:t>
            </a:r>
            <a:r>
              <a:rPr lang="ru-RU" sz="1200" i="1" dirty="0" smtClean="0"/>
              <a:t>      если                                    , то                             ;   если процесс распараллелен, то </a:t>
            </a:r>
          </a:p>
          <a:p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 4.  Принцип разделения структур информационных систем на иерархически </a:t>
            </a:r>
          </a:p>
          <a:p>
            <a:r>
              <a:rPr lang="ru-RU" sz="1600" i="1" dirty="0"/>
              <a:t> </a:t>
            </a:r>
            <a:r>
              <a:rPr lang="ru-RU" sz="1600" i="1" dirty="0" smtClean="0"/>
              <a:t>     упорядоченные множества функциональных структур и  функциональных частей</a:t>
            </a:r>
            <a:endParaRPr lang="ru-RU" sz="1600" dirty="0" smtClean="0"/>
          </a:p>
          <a:p>
            <a:pPr marL="342900" indent="-342900">
              <a:buAutoNum type="arabicPeriod"/>
            </a:pP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1916832"/>
            <a:ext cx="936104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312" y="2132856"/>
            <a:ext cx="8953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08" y="4191717"/>
            <a:ext cx="1512168" cy="27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762" y="4062919"/>
            <a:ext cx="11811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358" y="4096162"/>
            <a:ext cx="983010" cy="37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68" y="5173391"/>
            <a:ext cx="8704584" cy="84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352" y="5733256"/>
            <a:ext cx="772084" cy="30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66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592" y="1926307"/>
            <a:ext cx="5843587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844" y="1919511"/>
            <a:ext cx="4572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2766120" y="2130574"/>
            <a:ext cx="0" cy="288032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516" y="4693394"/>
            <a:ext cx="3429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047" y="5702300"/>
            <a:ext cx="1809567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037" y="5311776"/>
            <a:ext cx="2286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935" y="5368925"/>
            <a:ext cx="2190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194" y="5368925"/>
            <a:ext cx="3143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64" y="5311776"/>
            <a:ext cx="27622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0" y="5289551"/>
            <a:ext cx="2476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88" y="4725144"/>
            <a:ext cx="3714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86472" y="5938679"/>
            <a:ext cx="4953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Типовая передаточная характеристика цифровой интегральной схемы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472" y="260648"/>
            <a:ext cx="9577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К ОЦЕНКЕ ВЛИЯНИЯ СБОЙНЫХ ОШИБОК НА ФУНКЦИОНАЛЬНУЮ НАДЕЖНОСТЬ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74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" name="Picture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108" y="499550"/>
            <a:ext cx="6134100" cy="310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15" name="Прямая соединительная линия 4114"/>
          <p:cNvCxnSpPr/>
          <p:nvPr/>
        </p:nvCxnSpPr>
        <p:spPr bwMode="auto">
          <a:xfrm>
            <a:off x="2288704" y="1435654"/>
            <a:ext cx="0" cy="21642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17" name="Прямая соединительная линия 4116"/>
          <p:cNvCxnSpPr/>
          <p:nvPr/>
        </p:nvCxnSpPr>
        <p:spPr bwMode="auto">
          <a:xfrm>
            <a:off x="2720752" y="1435653"/>
            <a:ext cx="0" cy="21642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19" name="Прямая соединительная линия 4118"/>
          <p:cNvCxnSpPr/>
          <p:nvPr/>
        </p:nvCxnSpPr>
        <p:spPr bwMode="auto">
          <a:xfrm>
            <a:off x="3080792" y="1435652"/>
            <a:ext cx="0" cy="21642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22" name="Прямая соединительная линия 4121"/>
          <p:cNvCxnSpPr/>
          <p:nvPr/>
        </p:nvCxnSpPr>
        <p:spPr bwMode="auto">
          <a:xfrm>
            <a:off x="4023767" y="1435651"/>
            <a:ext cx="0" cy="21642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123" name="Объект 4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676703"/>
              </p:ext>
            </p:extLst>
          </p:nvPr>
        </p:nvGraphicFramePr>
        <p:xfrm>
          <a:off x="1885429" y="4149080"/>
          <a:ext cx="5907087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Документ" r:id="rId5" imgW="5906819" imgH="2158072" progId="Word.Document.12">
                  <p:embed/>
                </p:oleObj>
              </mc:Choice>
              <mc:Fallback>
                <p:oleObj name="Документ" r:id="rId5" imgW="5906819" imgH="2158072" progId="Word.Document.12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429" y="4149080"/>
                        <a:ext cx="5907087" cy="215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25" name="Прямая соединительная линия 4124"/>
          <p:cNvCxnSpPr/>
          <p:nvPr/>
        </p:nvCxnSpPr>
        <p:spPr bwMode="auto">
          <a:xfrm>
            <a:off x="7784057" y="4149080"/>
            <a:ext cx="0" cy="20162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27" name="Прямая соединительная линия 4126"/>
          <p:cNvCxnSpPr/>
          <p:nvPr/>
        </p:nvCxnSpPr>
        <p:spPr bwMode="auto">
          <a:xfrm>
            <a:off x="2288704" y="4149080"/>
            <a:ext cx="0" cy="1975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29" name="Прямая соединительная линия 4128"/>
          <p:cNvCxnSpPr/>
          <p:nvPr/>
        </p:nvCxnSpPr>
        <p:spPr bwMode="auto">
          <a:xfrm>
            <a:off x="2659063" y="4149080"/>
            <a:ext cx="0" cy="1975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31" name="Прямая соединительная линия 4130"/>
          <p:cNvCxnSpPr/>
          <p:nvPr/>
        </p:nvCxnSpPr>
        <p:spPr bwMode="auto">
          <a:xfrm>
            <a:off x="1825452" y="5301208"/>
            <a:ext cx="59358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35" name="Прямая соединительная линия 4134"/>
          <p:cNvCxnSpPr/>
          <p:nvPr/>
        </p:nvCxnSpPr>
        <p:spPr bwMode="auto">
          <a:xfrm>
            <a:off x="3742978" y="4149080"/>
            <a:ext cx="0" cy="1975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150" name="Picture 5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" y="-13782"/>
            <a:ext cx="957738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 bwMode="auto">
          <a:xfrm>
            <a:off x="1856656" y="6112296"/>
            <a:ext cx="59358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 bwMode="auto">
          <a:xfrm>
            <a:off x="1872258" y="2996952"/>
            <a:ext cx="59046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720752" y="1052736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0" dirty="0" smtClean="0"/>
              <a:t>ЭЛЕМЕНТ   </a:t>
            </a:r>
            <a:r>
              <a:rPr lang="ru-RU" sz="1600" dirty="0" smtClean="0"/>
              <a:t>ИЛИ</a:t>
            </a:r>
            <a:r>
              <a:rPr lang="ru-RU" b="0" dirty="0" smtClean="0"/>
              <a:t>   НА ДВА ВХОДА</a:t>
            </a:r>
            <a:endParaRPr lang="ru-RU" b="0" dirty="0"/>
          </a:p>
        </p:txBody>
      </p:sp>
      <p:sp>
        <p:nvSpPr>
          <p:cNvPr id="8" name="TextBox 7"/>
          <p:cNvSpPr txBox="1"/>
          <p:nvPr/>
        </p:nvSpPr>
        <p:spPr>
          <a:xfrm>
            <a:off x="3224808" y="381052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0" dirty="0" smtClean="0"/>
              <a:t>ЭЛЕМЕНТ  </a:t>
            </a:r>
            <a:r>
              <a:rPr lang="ru-RU" sz="1600" dirty="0" smtClean="0"/>
              <a:t>И</a:t>
            </a:r>
            <a:r>
              <a:rPr lang="ru-RU" b="0" dirty="0" smtClean="0"/>
              <a:t>  НА ДВА ВХОДА</a:t>
            </a:r>
            <a:endParaRPr lang="ru-RU" b="0" dirty="0"/>
          </a:p>
        </p:txBody>
      </p:sp>
      <p:pic>
        <p:nvPicPr>
          <p:cNvPr id="4154" name="Picture 5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452" y="3693023"/>
            <a:ext cx="2160241" cy="23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6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57" name="Picture 6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825" y="5177383"/>
            <a:ext cx="1828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50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97" name="Group 49"/>
          <p:cNvGrpSpPr>
            <a:grpSpLocks noChangeAspect="1"/>
          </p:cNvGrpSpPr>
          <p:nvPr/>
        </p:nvGrpSpPr>
        <p:grpSpPr bwMode="auto">
          <a:xfrm>
            <a:off x="3008784" y="692696"/>
            <a:ext cx="4821593" cy="4676086"/>
            <a:chOff x="5669" y="1687"/>
            <a:chExt cx="3812" cy="3649"/>
          </a:xfrm>
        </p:grpSpPr>
        <p:sp>
          <p:nvSpPr>
            <p:cNvPr id="53302" name="Line 54"/>
            <p:cNvSpPr>
              <a:spLocks noChangeShapeType="1"/>
            </p:cNvSpPr>
            <p:nvPr/>
          </p:nvSpPr>
          <p:spPr bwMode="auto">
            <a:xfrm>
              <a:off x="7928" y="1710"/>
              <a:ext cx="1" cy="30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303" name="Rectangle 55"/>
            <p:cNvSpPr>
              <a:spLocks noChangeArrowheads="1"/>
            </p:cNvSpPr>
            <p:nvPr/>
          </p:nvSpPr>
          <p:spPr bwMode="auto">
            <a:xfrm>
              <a:off x="6093" y="1710"/>
              <a:ext cx="3388" cy="30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304" name="Line 56"/>
            <p:cNvSpPr>
              <a:spLocks noChangeShapeType="1"/>
            </p:cNvSpPr>
            <p:nvPr/>
          </p:nvSpPr>
          <p:spPr bwMode="auto">
            <a:xfrm>
              <a:off x="6086" y="2601"/>
              <a:ext cx="33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305" name="Line 57"/>
            <p:cNvSpPr>
              <a:spLocks noChangeShapeType="1"/>
            </p:cNvSpPr>
            <p:nvPr/>
          </p:nvSpPr>
          <p:spPr bwMode="auto">
            <a:xfrm>
              <a:off x="6086" y="3298"/>
              <a:ext cx="33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306" name="Line 58"/>
            <p:cNvSpPr>
              <a:spLocks noChangeShapeType="1"/>
            </p:cNvSpPr>
            <p:nvPr/>
          </p:nvSpPr>
          <p:spPr bwMode="auto">
            <a:xfrm>
              <a:off x="6086" y="3994"/>
              <a:ext cx="33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307" name="Line 59"/>
            <p:cNvSpPr>
              <a:spLocks noChangeShapeType="1"/>
            </p:cNvSpPr>
            <p:nvPr/>
          </p:nvSpPr>
          <p:spPr bwMode="auto">
            <a:xfrm>
              <a:off x="7787" y="1710"/>
              <a:ext cx="1" cy="30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309" name="Line 61"/>
            <p:cNvSpPr>
              <a:spLocks noChangeShapeType="1"/>
            </p:cNvSpPr>
            <p:nvPr/>
          </p:nvSpPr>
          <p:spPr bwMode="auto">
            <a:xfrm>
              <a:off x="6940" y="1710"/>
              <a:ext cx="1" cy="30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311" name="Line 63"/>
            <p:cNvSpPr>
              <a:spLocks noChangeShapeType="1"/>
            </p:cNvSpPr>
            <p:nvPr/>
          </p:nvSpPr>
          <p:spPr bwMode="auto">
            <a:xfrm>
              <a:off x="8629" y="1743"/>
              <a:ext cx="1" cy="30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323" name="Text Box 75"/>
            <p:cNvSpPr txBox="1">
              <a:spLocks noChangeArrowheads="1"/>
            </p:cNvSpPr>
            <p:nvPr/>
          </p:nvSpPr>
          <p:spPr bwMode="auto">
            <a:xfrm>
              <a:off x="5669" y="3174"/>
              <a:ext cx="424" cy="2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0.5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326" name="Text Box 78"/>
            <p:cNvSpPr txBox="1">
              <a:spLocks noChangeArrowheads="1"/>
            </p:cNvSpPr>
            <p:nvPr/>
          </p:nvSpPr>
          <p:spPr bwMode="auto">
            <a:xfrm>
              <a:off x="7646" y="4881"/>
              <a:ext cx="471" cy="4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0.5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327" name="Text Box 79"/>
            <p:cNvSpPr txBox="1">
              <a:spLocks noChangeArrowheads="1"/>
            </p:cNvSpPr>
            <p:nvPr/>
          </p:nvSpPr>
          <p:spPr bwMode="auto">
            <a:xfrm>
              <a:off x="6073" y="4908"/>
              <a:ext cx="725" cy="4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332" name="Freeform 84"/>
            <p:cNvSpPr>
              <a:spLocks/>
            </p:cNvSpPr>
            <p:nvPr/>
          </p:nvSpPr>
          <p:spPr bwMode="auto">
            <a:xfrm>
              <a:off x="6516" y="1687"/>
              <a:ext cx="2965" cy="3089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540" y="30"/>
                </a:cxn>
                <a:cxn ang="0">
                  <a:pos x="1440" y="210"/>
                </a:cxn>
                <a:cxn ang="0">
                  <a:pos x="2160" y="570"/>
                </a:cxn>
                <a:cxn ang="0">
                  <a:pos x="2880" y="1470"/>
                </a:cxn>
                <a:cxn ang="0">
                  <a:pos x="3240" y="2370"/>
                </a:cxn>
                <a:cxn ang="0">
                  <a:pos x="3600" y="3450"/>
                </a:cxn>
                <a:cxn ang="0">
                  <a:pos x="3780" y="3990"/>
                </a:cxn>
              </a:cxnLst>
              <a:rect l="0" t="0" r="r" b="b"/>
              <a:pathLst>
                <a:path w="3780" h="3990">
                  <a:moveTo>
                    <a:pt x="0" y="30"/>
                  </a:moveTo>
                  <a:cubicBezTo>
                    <a:pt x="150" y="15"/>
                    <a:pt x="300" y="0"/>
                    <a:pt x="540" y="30"/>
                  </a:cubicBezTo>
                  <a:cubicBezTo>
                    <a:pt x="780" y="60"/>
                    <a:pt x="1170" y="120"/>
                    <a:pt x="1440" y="210"/>
                  </a:cubicBezTo>
                  <a:cubicBezTo>
                    <a:pt x="1710" y="300"/>
                    <a:pt x="1920" y="360"/>
                    <a:pt x="2160" y="570"/>
                  </a:cubicBezTo>
                  <a:cubicBezTo>
                    <a:pt x="2400" y="780"/>
                    <a:pt x="2700" y="1170"/>
                    <a:pt x="2880" y="1470"/>
                  </a:cubicBezTo>
                  <a:cubicBezTo>
                    <a:pt x="3060" y="1770"/>
                    <a:pt x="3120" y="2040"/>
                    <a:pt x="3240" y="2370"/>
                  </a:cubicBezTo>
                  <a:cubicBezTo>
                    <a:pt x="3360" y="2700"/>
                    <a:pt x="3510" y="3180"/>
                    <a:pt x="3600" y="3450"/>
                  </a:cubicBezTo>
                  <a:cubicBezTo>
                    <a:pt x="3690" y="3720"/>
                    <a:pt x="3750" y="3900"/>
                    <a:pt x="3780" y="399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333" name="Freeform 85"/>
            <p:cNvSpPr>
              <a:spLocks/>
            </p:cNvSpPr>
            <p:nvPr/>
          </p:nvSpPr>
          <p:spPr bwMode="auto">
            <a:xfrm>
              <a:off x="6516" y="1710"/>
              <a:ext cx="2965" cy="26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0" y="180"/>
                </a:cxn>
                <a:cxn ang="0">
                  <a:pos x="1620" y="540"/>
                </a:cxn>
                <a:cxn ang="0">
                  <a:pos x="2520" y="1440"/>
                </a:cxn>
                <a:cxn ang="0">
                  <a:pos x="3420" y="2700"/>
                </a:cxn>
                <a:cxn ang="0">
                  <a:pos x="3780" y="3420"/>
                </a:cxn>
              </a:cxnLst>
              <a:rect l="0" t="0" r="r" b="b"/>
              <a:pathLst>
                <a:path w="3780" h="3420">
                  <a:moveTo>
                    <a:pt x="0" y="0"/>
                  </a:moveTo>
                  <a:cubicBezTo>
                    <a:pt x="225" y="45"/>
                    <a:pt x="450" y="90"/>
                    <a:pt x="720" y="180"/>
                  </a:cubicBezTo>
                  <a:cubicBezTo>
                    <a:pt x="990" y="270"/>
                    <a:pt x="1320" y="330"/>
                    <a:pt x="1620" y="540"/>
                  </a:cubicBezTo>
                  <a:cubicBezTo>
                    <a:pt x="1920" y="750"/>
                    <a:pt x="2220" y="1080"/>
                    <a:pt x="2520" y="1440"/>
                  </a:cubicBezTo>
                  <a:cubicBezTo>
                    <a:pt x="2820" y="1800"/>
                    <a:pt x="3210" y="2370"/>
                    <a:pt x="3420" y="2700"/>
                  </a:cubicBezTo>
                  <a:cubicBezTo>
                    <a:pt x="3630" y="3030"/>
                    <a:pt x="3720" y="3300"/>
                    <a:pt x="3780" y="342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334" name="Freeform 86"/>
            <p:cNvSpPr>
              <a:spLocks/>
            </p:cNvSpPr>
            <p:nvPr/>
          </p:nvSpPr>
          <p:spPr bwMode="auto">
            <a:xfrm>
              <a:off x="6516" y="1710"/>
              <a:ext cx="2965" cy="23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0" y="540"/>
                </a:cxn>
                <a:cxn ang="0">
                  <a:pos x="1800" y="1080"/>
                </a:cxn>
                <a:cxn ang="0">
                  <a:pos x="2880" y="2160"/>
                </a:cxn>
                <a:cxn ang="0">
                  <a:pos x="3780" y="3060"/>
                </a:cxn>
              </a:cxnLst>
              <a:rect l="0" t="0" r="r" b="b"/>
              <a:pathLst>
                <a:path w="3780" h="3060">
                  <a:moveTo>
                    <a:pt x="0" y="0"/>
                  </a:moveTo>
                  <a:cubicBezTo>
                    <a:pt x="300" y="180"/>
                    <a:pt x="600" y="360"/>
                    <a:pt x="900" y="540"/>
                  </a:cubicBezTo>
                  <a:cubicBezTo>
                    <a:pt x="1200" y="720"/>
                    <a:pt x="1470" y="810"/>
                    <a:pt x="1800" y="1080"/>
                  </a:cubicBezTo>
                  <a:cubicBezTo>
                    <a:pt x="2130" y="1350"/>
                    <a:pt x="2550" y="1830"/>
                    <a:pt x="2880" y="2160"/>
                  </a:cubicBezTo>
                  <a:cubicBezTo>
                    <a:pt x="3210" y="2490"/>
                    <a:pt x="3630" y="2910"/>
                    <a:pt x="3780" y="306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336" name="Line 88"/>
            <p:cNvSpPr>
              <a:spLocks noChangeShapeType="1"/>
            </p:cNvSpPr>
            <p:nvPr/>
          </p:nvSpPr>
          <p:spPr bwMode="auto">
            <a:xfrm flipV="1">
              <a:off x="7928" y="2965"/>
              <a:ext cx="423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337" name="Text Box 89"/>
            <p:cNvSpPr txBox="1">
              <a:spLocks noChangeArrowheads="1"/>
            </p:cNvSpPr>
            <p:nvPr/>
          </p:nvSpPr>
          <p:spPr bwMode="auto">
            <a:xfrm>
              <a:off x="7832" y="3757"/>
              <a:ext cx="569" cy="2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m=2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339" name="Line 91"/>
            <p:cNvSpPr>
              <a:spLocks noChangeShapeType="1"/>
            </p:cNvSpPr>
            <p:nvPr/>
          </p:nvSpPr>
          <p:spPr bwMode="auto">
            <a:xfrm flipV="1">
              <a:off x="7222" y="2407"/>
              <a:ext cx="847" cy="1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340" name="Text Box 92"/>
            <p:cNvSpPr txBox="1">
              <a:spLocks noChangeArrowheads="1"/>
            </p:cNvSpPr>
            <p:nvPr/>
          </p:nvSpPr>
          <p:spPr bwMode="auto">
            <a:xfrm>
              <a:off x="7092" y="3533"/>
              <a:ext cx="553" cy="4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m=3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342" name="Line 94"/>
            <p:cNvSpPr>
              <a:spLocks noChangeShapeType="1"/>
            </p:cNvSpPr>
            <p:nvPr/>
          </p:nvSpPr>
          <p:spPr bwMode="auto">
            <a:xfrm flipV="1">
              <a:off x="6516" y="1850"/>
              <a:ext cx="1129" cy="1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343" name="Text Box 95"/>
            <p:cNvSpPr txBox="1">
              <a:spLocks noChangeArrowheads="1"/>
            </p:cNvSpPr>
            <p:nvPr/>
          </p:nvSpPr>
          <p:spPr bwMode="auto">
            <a:xfrm>
              <a:off x="6409" y="2965"/>
              <a:ext cx="531" cy="2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m=4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3438" name="Text Box 190"/>
          <p:cNvSpPr txBox="1">
            <a:spLocks noChangeArrowheads="1"/>
          </p:cNvSpPr>
          <p:nvPr/>
        </p:nvSpPr>
        <p:spPr bwMode="auto">
          <a:xfrm>
            <a:off x="8265368" y="4797152"/>
            <a:ext cx="864096" cy="3851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</a:t>
            </a:r>
            <a:r>
              <a:rPr lang="en-US" sz="1800" i="1" dirty="0" smtClean="0">
                <a:latin typeface="Calibri" pitchFamily="34" charset="0"/>
                <a:cs typeface="Arial" pitchFamily="34" charset="0"/>
              </a:rPr>
              <a:t>p</a:t>
            </a:r>
            <a:r>
              <a:rPr kumimoji="0" lang="en-US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0</a:t>
            </a:r>
            <a:r>
              <a:rPr lang="ru-RU" sz="1400" i="1" dirty="0" smtClean="0">
                <a:latin typeface="Times New Roman" pitchFamily="18" charset="0"/>
                <a:cs typeface="Arial" pitchFamily="34" charset="0"/>
              </a:rPr>
              <a:t>; 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</a:t>
            </a:r>
            <a:r>
              <a:rPr kumimoji="0" lang="en-US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487" name="Text Box 239"/>
          <p:cNvSpPr txBox="1">
            <a:spLocks noChangeArrowheads="1"/>
          </p:cNvSpPr>
          <p:nvPr/>
        </p:nvSpPr>
        <p:spPr bwMode="auto">
          <a:xfrm>
            <a:off x="3152800" y="692696"/>
            <a:ext cx="342900" cy="4556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3529" name="Object 281"/>
          <p:cNvGraphicFramePr>
            <a:graphicFrameLocks noChangeAspect="1"/>
          </p:cNvGraphicFramePr>
          <p:nvPr/>
        </p:nvGraphicFramePr>
        <p:xfrm>
          <a:off x="6393160" y="5661248"/>
          <a:ext cx="15240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72" name="Формула" r:id="rId3" imgW="126780" imgH="164814" progId="Equation.3">
                  <p:embed/>
                </p:oleObj>
              </mc:Choice>
              <mc:Fallback>
                <p:oleObj name="Формула" r:id="rId3" imgW="126780" imgH="164814" progId="Equation.3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3160" y="5661248"/>
                        <a:ext cx="152400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528" name="Object 280"/>
          <p:cNvGraphicFramePr>
            <a:graphicFrameLocks noChangeAspect="1"/>
          </p:cNvGraphicFramePr>
          <p:nvPr/>
        </p:nvGraphicFramePr>
        <p:xfrm>
          <a:off x="6681192" y="5589240"/>
          <a:ext cx="1809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73" name="Формула" r:id="rId5" imgW="152268" imgH="203024" progId="Equation.3">
                  <p:embed/>
                </p:oleObj>
              </mc:Choice>
              <mc:Fallback>
                <p:oleObj name="Формула" r:id="rId5" imgW="152268" imgH="203024" progId="Equation.3">
                  <p:embed/>
                  <p:pic>
                    <p:nvPicPr>
                      <p:cNvPr id="0" name="Picture 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192" y="5589240"/>
                        <a:ext cx="18097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527" name="Object 279"/>
          <p:cNvGraphicFramePr>
            <a:graphicFrameLocks noChangeAspect="1"/>
          </p:cNvGraphicFramePr>
          <p:nvPr/>
        </p:nvGraphicFramePr>
        <p:xfrm>
          <a:off x="5673080" y="5589240"/>
          <a:ext cx="2095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74" name="Формула" r:id="rId7" imgW="177569" imgH="215619" progId="Equation.3">
                  <p:embed/>
                </p:oleObj>
              </mc:Choice>
              <mc:Fallback>
                <p:oleObj name="Формула" r:id="rId7" imgW="177569" imgH="215619" progId="Equation.3">
                  <p:embed/>
                  <p:pic>
                    <p:nvPicPr>
                      <p:cNvPr id="0" name="Picture 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080" y="5589240"/>
                        <a:ext cx="209550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530" name="Rectangle 282"/>
          <p:cNvSpPr>
            <a:spLocks noChangeArrowheads="1"/>
          </p:cNvSpPr>
          <p:nvPr/>
        </p:nvSpPr>
        <p:spPr bwMode="auto">
          <a:xfrm>
            <a:off x="2158029" y="5332567"/>
            <a:ext cx="53887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Зависимость надежности элементов   И (---) от</a:t>
            </a:r>
            <a:endParaRPr kumimoji="0" lang="ru-RU" sz="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числа входов </a:t>
            </a:r>
            <a:r>
              <a:rPr kumimoji="0" lang="en-US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 вероятностей</a:t>
            </a:r>
            <a:r>
              <a:rPr lang="ru-RU" sz="1200" dirty="0" smtClean="0"/>
              <a:t>            и      </a:t>
            </a:r>
            <a:r>
              <a:rPr lang="ru-RU" sz="1800" dirty="0" smtClean="0"/>
              <a:t>     </a:t>
            </a:r>
            <a:r>
              <a:rPr lang="ru-RU" sz="1200" dirty="0" smtClean="0"/>
              <a:t>при</a:t>
            </a:r>
            <a:r>
              <a:rPr lang="en-US" sz="1200" dirty="0" smtClean="0"/>
              <a:t>     </a:t>
            </a:r>
            <a:r>
              <a:rPr lang="ru-RU" sz="1200" dirty="0" smtClean="0"/>
              <a:t>  </a:t>
            </a:r>
            <a:r>
              <a:rPr lang="en-US" sz="1200" dirty="0" smtClean="0"/>
              <a:t>=    </a:t>
            </a:r>
            <a:r>
              <a:rPr lang="ru-RU" sz="1200" dirty="0" smtClean="0"/>
              <a:t> </a:t>
            </a:r>
            <a:r>
              <a:rPr lang="en-US" sz="1200" dirty="0" smtClean="0"/>
              <a:t>  </a:t>
            </a:r>
            <a:r>
              <a:rPr lang="ru-RU" sz="1200" dirty="0" smtClean="0"/>
              <a:t>=0.5</a:t>
            </a:r>
            <a:r>
              <a:rPr lang="ru-RU" sz="1800" dirty="0" smtClean="0"/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533" name="Rectangle 285"/>
          <p:cNvSpPr>
            <a:spLocks noChangeArrowheads="1"/>
          </p:cNvSpPr>
          <p:nvPr/>
        </p:nvSpPr>
        <p:spPr bwMode="auto">
          <a:xfrm>
            <a:off x="0" y="115252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535" name="Rectangle 287"/>
          <p:cNvSpPr>
            <a:spLocks noChangeArrowheads="1"/>
          </p:cNvSpPr>
          <p:nvPr/>
        </p:nvSpPr>
        <p:spPr bwMode="auto">
          <a:xfrm>
            <a:off x="4839026" y="1547426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537" name="Rectangle 289"/>
          <p:cNvSpPr>
            <a:spLocks noChangeArrowheads="1"/>
          </p:cNvSpPr>
          <p:nvPr/>
        </p:nvSpPr>
        <p:spPr bwMode="auto">
          <a:xfrm>
            <a:off x="0" y="21621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3539" name="Object 291"/>
          <p:cNvGraphicFramePr>
            <a:graphicFrameLocks noChangeAspect="1"/>
          </p:cNvGraphicFramePr>
          <p:nvPr/>
        </p:nvGraphicFramePr>
        <p:xfrm>
          <a:off x="4808985" y="5517233"/>
          <a:ext cx="285548" cy="360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75" name="Формула" r:id="rId9" imgW="190500" imgH="228600" progId="Equation.3">
                  <p:embed/>
                </p:oleObj>
              </mc:Choice>
              <mc:Fallback>
                <p:oleObj name="Формула" r:id="rId9" imgW="190500" imgH="228600" progId="Equation.3">
                  <p:embed/>
                  <p:pic>
                    <p:nvPicPr>
                      <p:cNvPr id="0" name="Picture 2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985" y="5517233"/>
                        <a:ext cx="285548" cy="3600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545" name="Rectangle 29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547" name="Rectangle 299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3546" name="Object 298"/>
          <p:cNvGraphicFramePr>
            <a:graphicFrameLocks noChangeAspect="1"/>
          </p:cNvGraphicFramePr>
          <p:nvPr/>
        </p:nvGraphicFramePr>
        <p:xfrm>
          <a:off x="3512840" y="260647"/>
          <a:ext cx="432048" cy="403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76" name="Формула" r:id="rId11" imgW="253890" imgH="228501" progId="Equation.3">
                  <p:embed/>
                </p:oleObj>
              </mc:Choice>
              <mc:Fallback>
                <p:oleObj name="Формула" r:id="rId11" imgW="253890" imgH="228501" progId="Equation.3">
                  <p:embed/>
                  <p:pic>
                    <p:nvPicPr>
                      <p:cNvPr id="0" name="Picture 2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2840" y="260647"/>
                        <a:ext cx="432048" cy="4032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6" name="Text Box 239"/>
          <p:cNvSpPr txBox="1">
            <a:spLocks noChangeArrowheads="1"/>
          </p:cNvSpPr>
          <p:nvPr/>
        </p:nvSpPr>
        <p:spPr bwMode="auto">
          <a:xfrm>
            <a:off x="7977336" y="4653137"/>
            <a:ext cx="360040" cy="3600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9" name="Прямоугольник 5138"/>
          <p:cNvSpPr/>
          <p:nvPr/>
        </p:nvSpPr>
        <p:spPr>
          <a:xfrm>
            <a:off x="4835820" y="3282806"/>
            <a:ext cx="23436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5188" name="Rectangle 173"/>
          <p:cNvSpPr>
            <a:spLocks noChangeArrowheads="1"/>
          </p:cNvSpPr>
          <p:nvPr/>
        </p:nvSpPr>
        <p:spPr bwMode="auto">
          <a:xfrm>
            <a:off x="152400" y="1524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36" name="Прямоугольник 5235"/>
          <p:cNvSpPr/>
          <p:nvPr/>
        </p:nvSpPr>
        <p:spPr>
          <a:xfrm>
            <a:off x="4835820" y="3282806"/>
            <a:ext cx="23436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5237" name="Rectangle 233"/>
          <p:cNvSpPr>
            <a:spLocks noChangeArrowheads="1"/>
          </p:cNvSpPr>
          <p:nvPr/>
        </p:nvSpPr>
        <p:spPr bwMode="auto">
          <a:xfrm>
            <a:off x="152400" y="1524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88" name="Line 247"/>
          <p:cNvSpPr>
            <a:spLocks noChangeShapeType="1"/>
          </p:cNvSpPr>
          <p:nvPr/>
        </p:nvSpPr>
        <p:spPr bwMode="auto">
          <a:xfrm>
            <a:off x="1535113" y="6856413"/>
            <a:ext cx="4914900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69" name="Picture 2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76" y="0"/>
            <a:ext cx="5764213" cy="650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084" y="6041076"/>
            <a:ext cx="10647084" cy="93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40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1087437"/>
            <a:ext cx="5926137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54" y="1347235"/>
            <a:ext cx="1310667" cy="50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408" y="1340768"/>
            <a:ext cx="9525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5" y="2441575"/>
            <a:ext cx="4752529" cy="89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12" y="2311400"/>
            <a:ext cx="4260006" cy="188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5" y="3353534"/>
            <a:ext cx="4896545" cy="220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8" y="4197762"/>
            <a:ext cx="47005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6541" y="260648"/>
            <a:ext cx="7735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ПРИБЛИЖЕННАЯ ОЦЕНКА ВЛИЯНИЯ СБОЙНЫХ ОШИБОК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27856"/>
            <a:ext cx="9655274" cy="668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905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04528" y="2636911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600" dirty="0" smtClean="0"/>
              <a:t>СООБЩЕНИЕ ВЫПОЛНЕНО НА ОСНОВЕ МАТЕРИАЛОВ КНИГИ  И. Б. ШУБИНСКОГО  «ФУНКЦИОНАЛЬНАЯ НАДЕЖНОСТЬ ИНФОРМАЦИОННЫХ СИСТЕМ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0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6536" y="404664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К ОЦЕНКЕ ОШИБОК ВО ВХОДНЫХ СООБЩЕНИЯХ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464" y="980728"/>
            <a:ext cx="83388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ПРИМЕР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0459" name="Rectangle 43"/>
          <p:cNvSpPr>
            <a:spLocks noChangeArrowheads="1"/>
          </p:cNvSpPr>
          <p:nvPr/>
        </p:nvSpPr>
        <p:spPr bwMode="auto">
          <a:xfrm>
            <a:off x="4839026" y="823526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594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0" y="1340768"/>
            <a:ext cx="9777536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ru-RU" sz="1400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Сообщение от ЦП к ЛП в системе диспетчерской централизации представляет собой </a:t>
            </a:r>
            <a:r>
              <a:rPr lang="en-US" sz="1400" b="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ru-RU" sz="1400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последовательно передаваемых бит информации.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Предполагается, что канал биномиальный, т.е. вероятность </a:t>
            </a:r>
            <a:r>
              <a:rPr lang="en-US" sz="1400" b="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1400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ошибок на длине сообщения </a:t>
            </a:r>
            <a:r>
              <a:rPr lang="en-US" sz="1400" b="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ru-RU" sz="1400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определяется как </a:t>
            </a:r>
          </a:p>
          <a:p>
            <a:endParaRPr lang="ru-RU" sz="1400" b="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400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где </a:t>
            </a:r>
            <a:r>
              <a:rPr lang="en-US" sz="1400" b="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ru-RU" sz="1400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вероятность ошибки на бит;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длина блока информационных бит                                - длина всего сообщения в битах                                         где </a:t>
            </a:r>
            <a:r>
              <a:rPr lang="en-US" sz="1400" b="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– количество байт данных сообщения;- количество контрольных бит – 16 (код </a:t>
            </a:r>
            <a:r>
              <a:rPr lang="en-US" sz="1400" b="0" dirty="0" smtClean="0">
                <a:latin typeface="Times New Roman" pitchFamily="18" charset="0"/>
                <a:cs typeface="Times New Roman" pitchFamily="18" charset="0"/>
              </a:rPr>
              <a:t>CRC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>
              <a:tabLst>
                <a:tab pos="5759450" algn="l"/>
              </a:tabLst>
            </a:pPr>
            <a:endParaRPr lang="ru-RU" sz="1400" b="0" dirty="0" smtClean="0">
              <a:latin typeface="Arial" pitchFamily="34" charset="0"/>
              <a:cs typeface="Arial" pitchFamily="34" charset="0"/>
            </a:endParaRPr>
          </a:p>
          <a:p>
            <a:pPr lvl="0">
              <a:tabLst>
                <a:tab pos="5759450" algn="l"/>
              </a:tabLst>
            </a:pPr>
            <a:endParaRPr lang="ru-RU" sz="700" b="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5759450" algn="l"/>
              </a:tabLst>
            </a:pPr>
            <a:endParaRPr lang="ru-RU" sz="2000" b="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0462" name="Object 46"/>
          <p:cNvGraphicFramePr>
            <a:graphicFrameLocks noChangeAspect="1"/>
          </p:cNvGraphicFramePr>
          <p:nvPr/>
        </p:nvGraphicFramePr>
        <p:xfrm>
          <a:off x="200471" y="2086598"/>
          <a:ext cx="2141929" cy="334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4" name="Формула" r:id="rId3" imgW="1548728" imgH="241195" progId="Equation.3">
                  <p:embed/>
                </p:oleObj>
              </mc:Choice>
              <mc:Fallback>
                <p:oleObj name="Формула" r:id="rId3" imgW="1548728" imgH="241195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471" y="2086598"/>
                        <a:ext cx="2141929" cy="3342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46"/>
          <p:cNvGraphicFramePr>
            <a:graphicFrameLocks noChangeAspect="1"/>
          </p:cNvGraphicFramePr>
          <p:nvPr/>
        </p:nvGraphicFramePr>
        <p:xfrm>
          <a:off x="7761312" y="2204864"/>
          <a:ext cx="1157690" cy="260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5" name="Формула" r:id="rId5" imgW="787320" imgH="177480" progId="Equation.3">
                  <p:embed/>
                </p:oleObj>
              </mc:Choice>
              <mc:Fallback>
                <p:oleObj name="Формула" r:id="rId5" imgW="787320" imgH="17748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1312" y="2204864"/>
                        <a:ext cx="1157690" cy="2609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66" name="Object 46"/>
          <p:cNvGraphicFramePr>
            <a:graphicFrameLocks noChangeAspect="1"/>
          </p:cNvGraphicFramePr>
          <p:nvPr/>
        </p:nvGraphicFramePr>
        <p:xfrm>
          <a:off x="2144688" y="2492896"/>
          <a:ext cx="1399812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6" name="Формула" r:id="rId7" imgW="825480" imgH="177480" progId="Equation.3">
                  <p:embed/>
                </p:oleObj>
              </mc:Choice>
              <mc:Fallback>
                <p:oleObj name="Формула" r:id="rId7" imgW="825480" imgH="177480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688" y="2492896"/>
                        <a:ext cx="1399812" cy="216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68" name="Object 52"/>
          <p:cNvGraphicFramePr>
            <a:graphicFrameLocks noChangeAspect="1"/>
          </p:cNvGraphicFramePr>
          <p:nvPr/>
        </p:nvGraphicFramePr>
        <p:xfrm>
          <a:off x="2792760" y="5144549"/>
          <a:ext cx="4248472" cy="599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7" name="Формула" r:id="rId9" imgW="3467100" imgH="495300" progId="Equation.3">
                  <p:embed/>
                </p:oleObj>
              </mc:Choice>
              <mc:Fallback>
                <p:oleObj name="Формула" r:id="rId9" imgW="3467100" imgH="495300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760" y="5144549"/>
                        <a:ext cx="4248472" cy="5990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67" name="Object 51"/>
          <p:cNvGraphicFramePr>
            <a:graphicFrameLocks noChangeAspect="1"/>
          </p:cNvGraphicFramePr>
          <p:nvPr/>
        </p:nvGraphicFramePr>
        <p:xfrm>
          <a:off x="6105128" y="5877272"/>
          <a:ext cx="1589707" cy="382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8" name="Формула" r:id="rId11" imgW="914400" imgH="228600" progId="Equation.3">
                  <p:embed/>
                </p:oleObj>
              </mc:Choice>
              <mc:Fallback>
                <p:oleObj name="Формула" r:id="rId11" imgW="914400" imgH="228600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128" y="5877272"/>
                        <a:ext cx="1589707" cy="3821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69" name="Rectangle 53"/>
          <p:cNvSpPr>
            <a:spLocks noChangeArrowheads="1"/>
          </p:cNvSpPr>
          <p:nvPr/>
        </p:nvSpPr>
        <p:spPr bwMode="auto">
          <a:xfrm>
            <a:off x="0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59450" algn="l"/>
              </a:tabLst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594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70" name="Rectangle 54"/>
          <p:cNvSpPr>
            <a:spLocks noChangeArrowheads="1"/>
          </p:cNvSpPr>
          <p:nvPr/>
        </p:nvSpPr>
        <p:spPr bwMode="auto">
          <a:xfrm>
            <a:off x="4687542" y="740718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594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594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71" name="Rectangle 55"/>
          <p:cNvSpPr>
            <a:spLocks noChangeArrowheads="1"/>
          </p:cNvSpPr>
          <p:nvPr/>
        </p:nvSpPr>
        <p:spPr bwMode="auto">
          <a:xfrm>
            <a:off x="0" y="12096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594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72480" y="3212976"/>
            <a:ext cx="95050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5759450" algn="l"/>
              </a:tabLst>
            </a:pPr>
            <a:r>
              <a:rPr lang="ru-RU" sz="1400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приеме сообщения должен быть реализован информационный процесс, включающий следующие информационные процессы :1. проверка правильности типа пакета;2. определение адреса отправителя;3. определение адреса получателя;4. проверка длины сообщения;5. проверка правильности контрольных бит (проверка контрольной суммы).</a:t>
            </a:r>
          </a:p>
          <a:p>
            <a:pPr lvl="0" eaLnBrk="0" hangingPunct="0">
              <a:lnSpc>
                <a:spcPct val="150000"/>
              </a:lnSpc>
              <a:tabLst>
                <a:tab pos="5759450" algn="l"/>
              </a:tabLst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Эти процессы в соответствии с уровнями иерархии упорядочиваются таким образом:</a:t>
            </a:r>
            <a:endParaRPr lang="ru-RU" sz="700" b="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lnSpc>
                <a:spcPct val="150000"/>
              </a:lnSpc>
              <a:tabLst>
                <a:tab pos="5759450" algn="l"/>
              </a:tabLst>
            </a:pPr>
            <a:r>
              <a:rPr lang="ru-RU" sz="1400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1-5; 2-4; 3-3; 4-2; 5-1. При приеме сообщения вначале выполняется процесс 5 (1), затем 4(2), затем 3, затем 2(4), затем 1(5).</a:t>
            </a:r>
            <a:r>
              <a:rPr lang="ru-RU" sz="700" b="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Вероятность ошибки (трансформации) всего сообщения:</a:t>
            </a:r>
          </a:p>
          <a:p>
            <a:pPr lvl="0" eaLnBrk="0" hangingPunct="0">
              <a:tabLst>
                <a:tab pos="5759450" algn="l"/>
              </a:tabLst>
            </a:pPr>
            <a:endParaRPr lang="ru-RU" sz="1400" b="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5759450" algn="l"/>
              </a:tabLst>
            </a:pPr>
            <a:endParaRPr lang="ru-RU" sz="1400" b="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5759450" algn="l"/>
              </a:tabLst>
            </a:pPr>
            <a:endParaRPr lang="ru-RU" sz="1400" b="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5759450" algn="l"/>
              </a:tabLst>
            </a:pPr>
            <a:endParaRPr lang="ru-RU" sz="1400" b="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5759450" algn="l"/>
              </a:tabLst>
            </a:pPr>
            <a:r>
              <a:rPr lang="ru-RU" sz="1400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выражение получено в предположении,  что вероятность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80" y="1628800"/>
            <a:ext cx="6998840" cy="1098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464" y="260648"/>
            <a:ext cx="9777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К ОЦЕНКЕ ВЛИЯНИЯ ЧЕЛОВЕКА- ОПЕРАТОРА НА ФУНКЦИОНАЛЬНУЮ НАДЕЖНОСТЬ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944428"/>
            <a:ext cx="10981880" cy="63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99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426102"/>
            <a:ext cx="5819963" cy="394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876"/>
            <a:ext cx="97790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111" y="2060848"/>
            <a:ext cx="3792889" cy="359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0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693" y="1628800"/>
            <a:ext cx="5926137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64" y="2538304"/>
            <a:ext cx="6531931" cy="153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11" y="1075357"/>
            <a:ext cx="5926137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27" y="3959623"/>
            <a:ext cx="6673477" cy="113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96" y="4949694"/>
            <a:ext cx="7438305" cy="137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3040" y="188640"/>
            <a:ext cx="9260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НЕКОТОРЫЕ ПОКАЗАТЕЛИ ФУНКЦИОНАЛЬНОЙ НАДЕЖНОСТИ СИСТЕМ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1052736"/>
            <a:ext cx="5926137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840" y="3018061"/>
            <a:ext cx="5926137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35" y="4221088"/>
            <a:ext cx="5926137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96" y="4509120"/>
            <a:ext cx="3909914" cy="76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1" y="5445224"/>
            <a:ext cx="5926137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0" y="260648"/>
            <a:ext cx="93218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2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44" y="181191"/>
            <a:ext cx="5689625" cy="667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58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7040" y="1199233"/>
            <a:ext cx="4953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</a:t>
            </a:r>
            <a:r>
              <a:rPr lang="ru-RU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отсутствия ошибки в результатах выполнений программы в течение заданного </a:t>
            </a:r>
            <a:r>
              <a:rPr lang="ru-RU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endParaRPr lang="ru-RU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4298" y="708219"/>
            <a:ext cx="602689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ru-RU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</a:t>
            </a:r>
            <a:r>
              <a:rPr lang="ru-RU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безошибочного выполнения </a:t>
            </a:r>
            <a:r>
              <a:rPr lang="ru-RU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en-US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P</a:t>
            </a:r>
            <a:endParaRPr lang="ru-RU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208392"/>
              </p:ext>
            </p:extLst>
          </p:nvPr>
        </p:nvGraphicFramePr>
        <p:xfrm>
          <a:off x="5529064" y="1187848"/>
          <a:ext cx="32162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Формула" r:id="rId3" imgW="2705100" imgH="431800" progId="Equation.3">
                  <p:embed/>
                </p:oleObj>
              </mc:Choice>
              <mc:Fallback>
                <p:oleObj name="Формула" r:id="rId3" imgW="2705100" imgH="431800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064" y="1187848"/>
                        <a:ext cx="321627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73636"/>
              </p:ext>
            </p:extLst>
          </p:nvPr>
        </p:nvGraphicFramePr>
        <p:xfrm>
          <a:off x="4304928" y="1758380"/>
          <a:ext cx="1570038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name="Формула" r:id="rId5" imgW="1346200" imgH="228600" progId="Equation.3">
                  <p:embed/>
                </p:oleObj>
              </mc:Choice>
              <mc:Fallback>
                <p:oleObj name="Формула" r:id="rId5" imgW="1346200" imgH="22860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4928" y="1758380"/>
                        <a:ext cx="1570038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503550"/>
              </p:ext>
            </p:extLst>
          </p:nvPr>
        </p:nvGraphicFramePr>
        <p:xfrm>
          <a:off x="6321152" y="1743298"/>
          <a:ext cx="2232025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" name="Формула" r:id="rId7" imgW="1879600" imgH="254000" progId="Equation.3">
                  <p:embed/>
                </p:oleObj>
              </mc:Choice>
              <mc:Fallback>
                <p:oleObj name="Формула" r:id="rId7" imgW="1879600" imgH="254000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1152" y="1743298"/>
                        <a:ext cx="2232025" cy="29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54298" y="2636912"/>
            <a:ext cx="4953000" cy="6924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 </a:t>
            </a:r>
            <a:r>
              <a:rPr lang="ru-RU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отсутствия </a:t>
            </a:r>
            <a:r>
              <a:rPr lang="ru-RU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частичных функциональных отказов </a:t>
            </a:r>
            <a:r>
              <a:rPr lang="ru-RU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</a:t>
            </a:r>
            <a:r>
              <a:rPr lang="ru-RU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</a:t>
            </a:r>
            <a:r>
              <a:rPr lang="ru-RU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программы в течение заданного </a:t>
            </a:r>
            <a:r>
              <a:rPr lang="ru-RU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endParaRPr lang="ru-RU" dirty="0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598664"/>
              </p:ext>
            </p:extLst>
          </p:nvPr>
        </p:nvGraphicFramePr>
        <p:xfrm>
          <a:off x="5817095" y="2712822"/>
          <a:ext cx="1296145" cy="281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" name="Формула" r:id="rId9" imgW="1002865" imgH="215806" progId="Equation.3">
                  <p:embed/>
                </p:oleObj>
              </mc:Choice>
              <mc:Fallback>
                <p:oleObj name="Формула" r:id="rId9" imgW="1002865" imgH="215806" progId="Equation.3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7095" y="2712822"/>
                        <a:ext cx="1296145" cy="2816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042920"/>
              </p:ext>
            </p:extLst>
          </p:nvPr>
        </p:nvGraphicFramePr>
        <p:xfrm>
          <a:off x="5817096" y="3180977"/>
          <a:ext cx="3421063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" name="Формула" r:id="rId11" imgW="2717800" imgH="241300" progId="Equation.3">
                  <p:embed/>
                </p:oleObj>
              </mc:Choice>
              <mc:Fallback>
                <p:oleObj name="Формула" r:id="rId11" imgW="2717800" imgH="241300" progId="Equation.3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7096" y="3180977"/>
                        <a:ext cx="3421063" cy="29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654298" y="5043809"/>
            <a:ext cx="4953000" cy="6924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Среднее </a:t>
            </a:r>
            <a:r>
              <a:rPr lang="ru-RU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между частичными функциональными отказами информационной системы относительно данной  программы 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685188"/>
              </p:ext>
            </p:extLst>
          </p:nvPr>
        </p:nvGraphicFramePr>
        <p:xfrm>
          <a:off x="6393160" y="5142133"/>
          <a:ext cx="1728192" cy="594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" name="Формула" r:id="rId13" imgW="1384300" imgH="482600" progId="Equation.3">
                  <p:embed/>
                </p:oleObj>
              </mc:Choice>
              <mc:Fallback>
                <p:oleObj name="Формула" r:id="rId13" imgW="1384300" imgH="482600" progId="Equation.3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3160" y="5142133"/>
                        <a:ext cx="1728192" cy="5941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54298" y="4044872"/>
            <a:ext cx="4953000" cy="6924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Вероятность  </a:t>
            </a:r>
            <a:r>
              <a:rPr lang="ru-RU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отсутствия частичных функциональных отказов в работе  </a:t>
            </a:r>
            <a:r>
              <a:rPr lang="ru-RU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отказоустойчивой системы </a:t>
            </a:r>
            <a:endParaRPr lang="ru-RU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3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088981"/>
              </p:ext>
            </p:extLst>
          </p:nvPr>
        </p:nvGraphicFramePr>
        <p:xfrm>
          <a:off x="5457056" y="4149175"/>
          <a:ext cx="413067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" name="Формула" r:id="rId15" imgW="3543300" imgH="228600" progId="Equation.3">
                  <p:embed/>
                </p:oleObj>
              </mc:Choice>
              <mc:Fallback>
                <p:oleObj name="Формула" r:id="rId15" imgW="3543300" imgH="228600" progId="Equation.3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056" y="4149175"/>
                        <a:ext cx="4130675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280592" y="260648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ПОКАЗАТЕЛИ НАДЕЖНОСТИ ВЫПОЛНЕНИЯ ПРОГРАММ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52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821628"/>
            <a:ext cx="7416824" cy="536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20752" y="40466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479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05113" y="1508759"/>
          <a:ext cx="4295774" cy="3840480"/>
        </p:xfrm>
        <a:graphic>
          <a:graphicData uri="http://schemas.openxmlformats.org/drawingml/2006/table">
            <a:tbl>
              <a:tblPr/>
              <a:tblGrid>
                <a:gridCol w="1325292"/>
                <a:gridCol w="1485241"/>
                <a:gridCol w="1485241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Номер этапа тестирования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Длительность этапа тестирования  [ч]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Количество выявленных ошибок программы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0" y="0"/>
          <a:ext cx="85725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2" name="Формула" r:id="rId3" imgW="88746" imgH="152136" progId="Equation.3">
                  <p:embed/>
                </p:oleObj>
              </mc:Choice>
              <mc:Fallback>
                <p:oleObj name="Формула" r:id="rId3" imgW="88746" imgH="152136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5725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96816" y="836712"/>
            <a:ext cx="3871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/>
              <a:t>ИСХОДНЫЕ ДАННЫЕ К ПРИМЕРУ </a:t>
            </a:r>
            <a:endParaRPr lang="ru-RU" sz="1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80" y="124189"/>
            <a:ext cx="52609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2714" name="Object 10"/>
          <p:cNvGraphicFramePr>
            <a:graphicFrameLocks noChangeAspect="1"/>
          </p:cNvGraphicFramePr>
          <p:nvPr/>
        </p:nvGraphicFramePr>
        <p:xfrm>
          <a:off x="2072680" y="980728"/>
          <a:ext cx="242887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5" name="Формула" r:id="rId4" imgW="2286000" imgH="914400" progId="Equation.3">
                  <p:embed/>
                </p:oleObj>
              </mc:Choice>
              <mc:Fallback>
                <p:oleObj name="Формула" r:id="rId4" imgW="2286000" imgH="9144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2680" y="980728"/>
                        <a:ext cx="2428875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2" name="Object 8"/>
          <p:cNvGraphicFramePr>
            <a:graphicFrameLocks noChangeAspect="1"/>
          </p:cNvGraphicFramePr>
          <p:nvPr/>
        </p:nvGraphicFramePr>
        <p:xfrm>
          <a:off x="2936776" y="3068960"/>
          <a:ext cx="3832759" cy="1168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6" name="Формула" r:id="rId6" imgW="2997200" imgH="914400" progId="Equation.3">
                  <p:embed/>
                </p:oleObj>
              </mc:Choice>
              <mc:Fallback>
                <p:oleObj name="Формула" r:id="rId6" imgW="2997200" imgH="9144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776" y="3068960"/>
                        <a:ext cx="3832759" cy="11685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0" y="481074"/>
            <a:ext cx="948950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>
              <a:buFontTx/>
              <a:buChar char="•"/>
              <a:tabLst>
                <a:tab pos="942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Определяют первоначальное количество </a:t>
            </a:r>
            <a:r>
              <a:rPr lang="ru-RU" sz="14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b="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lang="ru-RU" sz="14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интенсивность проявления ошибок  в программе по формулам Шумана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0" y="26193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2719" name="Object 15"/>
          <p:cNvGraphicFramePr>
            <a:graphicFrameLocks noChangeAspect="1"/>
          </p:cNvGraphicFramePr>
          <p:nvPr/>
        </p:nvGraphicFramePr>
        <p:xfrm>
          <a:off x="1280592" y="2060848"/>
          <a:ext cx="2540442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7" name="Формула" r:id="rId8" imgW="1397000" imgH="241300" progId="Equation.3">
                  <p:embed/>
                </p:oleObj>
              </mc:Choice>
              <mc:Fallback>
                <p:oleObj name="Формула" r:id="rId8" imgW="1397000" imgH="2413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592" y="2060848"/>
                        <a:ext cx="2540442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3584848" y="1334234"/>
            <a:ext cx="590465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данным табл. путем подбора находят 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=11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64968" y="1340768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/>
            <a:r>
              <a:rPr lang="ru-RU" sz="14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где </a:t>
            </a:r>
            <a:r>
              <a:rPr lang="en-US" sz="1400" b="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lang="ru-RU" sz="1400" b="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–</a:t>
            </a:r>
            <a:r>
              <a:rPr lang="ru-RU" sz="14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неизвестное число, </a:t>
            </a:r>
            <a:r>
              <a:rPr lang="en-US" sz="1400" b="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lang="ru-RU" sz="14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=10, </a:t>
            </a:r>
            <a:r>
              <a:rPr lang="en-US" sz="1400" b="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en-US" sz="14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 </a:t>
            </a:r>
            <a:r>
              <a:rPr lang="en-US" sz="1400" b="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lang="ru-RU" sz="14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заданы в табл., </a:t>
            </a:r>
            <a:endParaRPr lang="ru-RU" sz="20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36776" y="2636912"/>
            <a:ext cx="3130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0" dirty="0" smtClean="0"/>
              <a:t>интенсивность ошибок программы </a:t>
            </a:r>
            <a:endParaRPr lang="ru-RU" sz="1400" b="0" dirty="0"/>
          </a:p>
        </p:txBody>
      </p:sp>
      <p:graphicFrame>
        <p:nvGraphicFramePr>
          <p:cNvPr id="72724" name="Object 20"/>
          <p:cNvGraphicFramePr>
            <a:graphicFrameLocks noChangeAspect="1"/>
          </p:cNvGraphicFramePr>
          <p:nvPr/>
        </p:nvGraphicFramePr>
        <p:xfrm>
          <a:off x="2432720" y="5013176"/>
          <a:ext cx="4564997" cy="654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8" name="Формула" r:id="rId10" imgW="2908300" imgH="419100" progId="Equation.3">
                  <p:embed/>
                </p:oleObj>
              </mc:Choice>
              <mc:Fallback>
                <p:oleObj name="Формула" r:id="rId10" imgW="2908300" imgH="4191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720" y="5013176"/>
                        <a:ext cx="4564997" cy="6541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3" name="Object 19"/>
          <p:cNvGraphicFramePr>
            <a:graphicFrameLocks noChangeAspect="1"/>
          </p:cNvGraphicFramePr>
          <p:nvPr/>
        </p:nvGraphicFramePr>
        <p:xfrm>
          <a:off x="793980" y="5661248"/>
          <a:ext cx="1530170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9" name="Формула" r:id="rId12" imgW="939392" imgH="215806" progId="Equation.3">
                  <p:embed/>
                </p:oleObj>
              </mc:Choice>
              <mc:Fallback>
                <p:oleObj name="Формула" r:id="rId12" imgW="939392" imgH="215806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980" y="5661248"/>
                        <a:ext cx="1530170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2" name="Object 18"/>
          <p:cNvGraphicFramePr>
            <a:graphicFrameLocks noChangeAspect="1"/>
          </p:cNvGraphicFramePr>
          <p:nvPr/>
        </p:nvGraphicFramePr>
        <p:xfrm>
          <a:off x="2576736" y="6021288"/>
          <a:ext cx="720080" cy="368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0" name="Формула" r:id="rId14" imgW="431613" imgH="215806" progId="Equation.3">
                  <p:embed/>
                </p:oleObj>
              </mc:Choice>
              <mc:Fallback>
                <p:oleObj name="Формула" r:id="rId14" imgW="431613" imgH="215806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736" y="6021288"/>
                        <a:ext cx="720080" cy="3680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25" name="Rectangle 21"/>
          <p:cNvSpPr>
            <a:spLocks noChangeArrowheads="1"/>
          </p:cNvSpPr>
          <p:nvPr/>
        </p:nvSpPr>
        <p:spPr bwMode="auto">
          <a:xfrm>
            <a:off x="1064568" y="4594287"/>
            <a:ext cx="7920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42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Вероятность правильного однократного выполнения программы после ее отладки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28" name="Rectangle 24"/>
          <p:cNvSpPr>
            <a:spLocks noChangeArrowheads="1"/>
          </p:cNvSpPr>
          <p:nvPr/>
        </p:nvSpPr>
        <p:spPr bwMode="auto">
          <a:xfrm>
            <a:off x="632520" y="5717867"/>
            <a:ext cx="990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так как  в условиях задачи принято, что сбойные ошибки отсутствуют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310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027" y="2091382"/>
            <a:ext cx="6661946" cy="405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46" y="1932994"/>
            <a:ext cx="6930155" cy="422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835820" y="3282806"/>
            <a:ext cx="23436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02788" y="1268760"/>
            <a:ext cx="7798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ГОСТ 24.701-86. Надежность автоматизированных систем управления. Основные положения</a:t>
            </a:r>
            <a:r>
              <a:rPr lang="ru-RU" dirty="0"/>
              <a:t>.</a:t>
            </a: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5877272"/>
            <a:ext cx="9313067" cy="98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08584" y="476672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ПОДХОДЫ, ПРЕДПОЛОЖЕНИЯ, ПРЕДЛОЖЕНИЯ 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8504" y="5445224"/>
            <a:ext cx="132119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IEC 60050-192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0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458" y="300137"/>
            <a:ext cx="52609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2720752" y="1340768"/>
          <a:ext cx="3587307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9" name="Формула" r:id="rId4" imgW="2476500" imgH="203200" progId="Equation.3">
                  <p:embed/>
                </p:oleObj>
              </mc:Choice>
              <mc:Fallback>
                <p:oleObj name="Формула" r:id="rId4" imgW="24765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752" y="1340768"/>
                        <a:ext cx="3587307" cy="288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3224808" y="2348880"/>
          <a:ext cx="2438028" cy="534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0" name="Формула" r:id="rId6" imgW="1917700" imgH="419100" progId="Equation.3">
                  <p:embed/>
                </p:oleObj>
              </mc:Choice>
              <mc:Fallback>
                <p:oleObj name="Формула" r:id="rId6" imgW="1917700" imgH="419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808" y="2348880"/>
                        <a:ext cx="2438028" cy="5345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1" name="Object 1"/>
          <p:cNvGraphicFramePr>
            <a:graphicFrameLocks noChangeAspect="1"/>
          </p:cNvGraphicFramePr>
          <p:nvPr/>
        </p:nvGraphicFramePr>
        <p:xfrm>
          <a:off x="2432720" y="3501008"/>
          <a:ext cx="4607718" cy="653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1" name="Формула" r:id="rId8" imgW="2971800" imgH="431640" progId="Equation.3">
                  <p:embed/>
                </p:oleObj>
              </mc:Choice>
              <mc:Fallback>
                <p:oleObj name="Формула" r:id="rId8" imgW="2971800" imgH="4316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720" y="3501008"/>
                        <a:ext cx="4607718" cy="6532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200472" y="910072"/>
            <a:ext cx="9289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42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Вероятность отсутствия ошибки в результатах выполнения программы в течение заданного времени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8ч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128464" y="1778913"/>
            <a:ext cx="35069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42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Среднее время до ошибки  программы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2820216"/>
            <a:ext cx="920147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42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Вероятность  отсутствия отказов в работе  информационной системы при выполнении программы в течение заданного времени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8ч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42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292100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416496" y="4436822"/>
            <a:ext cx="9201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Среднее время до   частичного функционального  отказа отказоустойчивой  информационной системы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1688" name="Object 8"/>
          <p:cNvGraphicFramePr>
            <a:graphicFrameLocks noChangeAspect="1"/>
          </p:cNvGraphicFramePr>
          <p:nvPr/>
        </p:nvGraphicFramePr>
        <p:xfrm>
          <a:off x="2216696" y="4941168"/>
          <a:ext cx="4796662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2" name="Формула" r:id="rId10" imgW="3721100" imgH="838200" progId="Equation.3">
                  <p:embed/>
                </p:oleObj>
              </mc:Choice>
              <mc:Fallback>
                <p:oleObj name="Формула" r:id="rId10" imgW="3721100" imgH="838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696" y="4941168"/>
                        <a:ext cx="4796662" cy="1080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0" y="152082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066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4768" y="332656"/>
            <a:ext cx="3111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ЗАКЛЮЧЕНИЕ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520" y="1052736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1600" dirty="0" smtClean="0"/>
              <a:t>Функциональная надежность есть составная часть общей теории надежности.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1600" dirty="0" smtClean="0"/>
              <a:t>Предмет функциональной надежности – исследование безошибочности выполняемых услуг (действий, процессов, функций), оказываемых потребителю</a:t>
            </a:r>
            <a:r>
              <a:rPr lang="ru-RU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1600" dirty="0" smtClean="0"/>
              <a:t>Функциональная надежность не предназначена для исследования всех этапов жизненного цикла объекта – этот раздел надежности предназначен для изучения кратковременных одиночных процессов или совокупности этих процессов, реализуемых через детерминированные или случайные отрезки времени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1600" dirty="0" smtClean="0"/>
              <a:t>Функциональная надежность не связана с техническим обслуживанием и ремонтом техники.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1600" dirty="0" smtClean="0"/>
              <a:t>Теория функциональной надежности пригодна как для информационных систем, систем и сетей передачи информации, так и для исследования различных технологических процессов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9015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1726405" y="769938"/>
            <a:ext cx="6232525" cy="4160838"/>
            <a:chOff x="1170" y="708"/>
            <a:chExt cx="3926" cy="2621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1170" y="708"/>
              <a:ext cx="3810" cy="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70" y="712"/>
              <a:ext cx="13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170" y="944"/>
              <a:ext cx="1539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580" y="944"/>
              <a:ext cx="968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437" y="944"/>
              <a:ext cx="13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170" y="1083"/>
              <a:ext cx="2424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3437" y="1171"/>
              <a:ext cx="532" cy="1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Готовность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961" y="1171"/>
              <a:ext cx="7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1170" y="1196"/>
              <a:ext cx="2429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3437" y="1287"/>
              <a:ext cx="68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Безотказность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4093" y="1287"/>
              <a:ext cx="7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1170" y="1312"/>
              <a:ext cx="2429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3437" y="1403"/>
              <a:ext cx="67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Безопасность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048" y="1403"/>
              <a:ext cx="7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1170" y="1428"/>
              <a:ext cx="2429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3437" y="1519"/>
              <a:ext cx="93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Ремонтопригоднос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4292" y="1519"/>
              <a:ext cx="15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ть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4395" y="1519"/>
              <a:ext cx="7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1170" y="1544"/>
              <a:ext cx="2429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3437" y="1635"/>
              <a:ext cx="645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Целостность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4017" y="1635"/>
              <a:ext cx="7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1170" y="1751"/>
              <a:ext cx="238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                                                    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3437" y="1751"/>
              <a:ext cx="107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Конфиденциальность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1170" y="1871"/>
              <a:ext cx="13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1170" y="2010"/>
              <a:ext cx="2424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       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3437" y="2098"/>
              <a:ext cx="1618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Предупреждение неисправностей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4960" y="2010"/>
              <a:ext cx="13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" name="Rectangle 33"/>
            <p:cNvSpPr>
              <a:spLocks noChangeArrowheads="1"/>
            </p:cNvSpPr>
            <p:nvPr/>
          </p:nvSpPr>
          <p:spPr bwMode="auto">
            <a:xfrm>
              <a:off x="1170" y="2126"/>
              <a:ext cx="39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3" name="Rectangle 34"/>
            <p:cNvSpPr>
              <a:spLocks noChangeArrowheads="1"/>
            </p:cNvSpPr>
            <p:nvPr/>
          </p:nvSpPr>
          <p:spPr bwMode="auto">
            <a:xfrm>
              <a:off x="1472" y="2126"/>
              <a:ext cx="2111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 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5" name="Rectangle 35"/>
            <p:cNvSpPr>
              <a:spLocks noChangeArrowheads="1"/>
            </p:cNvSpPr>
            <p:nvPr/>
          </p:nvSpPr>
          <p:spPr bwMode="auto">
            <a:xfrm>
              <a:off x="3437" y="2214"/>
              <a:ext cx="1027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Отказоустойчивость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" name="Rectangle 36"/>
            <p:cNvSpPr>
              <a:spLocks noChangeArrowheads="1"/>
            </p:cNvSpPr>
            <p:nvPr/>
          </p:nvSpPr>
          <p:spPr bwMode="auto">
            <a:xfrm>
              <a:off x="4384" y="2214"/>
              <a:ext cx="7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7" name="Rectangle 37"/>
            <p:cNvSpPr>
              <a:spLocks noChangeArrowheads="1"/>
            </p:cNvSpPr>
            <p:nvPr/>
          </p:nvSpPr>
          <p:spPr bwMode="auto">
            <a:xfrm>
              <a:off x="1170" y="2242"/>
              <a:ext cx="2424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       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8" name="Rectangle 38"/>
            <p:cNvSpPr>
              <a:spLocks noChangeArrowheads="1"/>
            </p:cNvSpPr>
            <p:nvPr/>
          </p:nvSpPr>
          <p:spPr bwMode="auto">
            <a:xfrm>
              <a:off x="3437" y="2330"/>
              <a:ext cx="138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Устранение неисправностей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9" name="Rectangle 39"/>
            <p:cNvSpPr>
              <a:spLocks noChangeArrowheads="1"/>
            </p:cNvSpPr>
            <p:nvPr/>
          </p:nvSpPr>
          <p:spPr bwMode="auto">
            <a:xfrm>
              <a:off x="4729" y="2330"/>
              <a:ext cx="7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0" name="Rectangle 40"/>
            <p:cNvSpPr>
              <a:spLocks noChangeArrowheads="1"/>
            </p:cNvSpPr>
            <p:nvPr/>
          </p:nvSpPr>
          <p:spPr bwMode="auto">
            <a:xfrm>
              <a:off x="1170" y="2358"/>
              <a:ext cx="2424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1" name="Rectangle 41"/>
            <p:cNvSpPr>
              <a:spLocks noChangeArrowheads="1"/>
            </p:cNvSpPr>
            <p:nvPr/>
          </p:nvSpPr>
          <p:spPr bwMode="auto">
            <a:xfrm>
              <a:off x="3437" y="2446"/>
              <a:ext cx="907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Прогнозирование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2" name="Rectangle 42"/>
            <p:cNvSpPr>
              <a:spLocks noChangeArrowheads="1"/>
            </p:cNvSpPr>
            <p:nvPr/>
          </p:nvSpPr>
          <p:spPr bwMode="auto">
            <a:xfrm>
              <a:off x="4298" y="2441"/>
              <a:ext cx="798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неисправностей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3" name="Rectangle 43"/>
            <p:cNvSpPr>
              <a:spLocks noChangeArrowheads="1"/>
            </p:cNvSpPr>
            <p:nvPr/>
          </p:nvSpPr>
          <p:spPr bwMode="auto">
            <a:xfrm>
              <a:off x="1899" y="2562"/>
              <a:ext cx="7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4" name="Rectangle 44"/>
            <p:cNvSpPr>
              <a:spLocks noChangeArrowheads="1"/>
            </p:cNvSpPr>
            <p:nvPr/>
          </p:nvSpPr>
          <p:spPr bwMode="auto">
            <a:xfrm>
              <a:off x="1170" y="2682"/>
              <a:ext cx="13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5" name="Rectangle 45"/>
            <p:cNvSpPr>
              <a:spLocks noChangeArrowheads="1"/>
            </p:cNvSpPr>
            <p:nvPr/>
          </p:nvSpPr>
          <p:spPr bwMode="auto">
            <a:xfrm>
              <a:off x="1170" y="2821"/>
              <a:ext cx="2424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6" name="Rectangle 46"/>
            <p:cNvSpPr>
              <a:spLocks noChangeArrowheads="1"/>
            </p:cNvSpPr>
            <p:nvPr/>
          </p:nvSpPr>
          <p:spPr bwMode="auto">
            <a:xfrm>
              <a:off x="3437" y="2909"/>
              <a:ext cx="17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Не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7" name="Rectangle 47"/>
            <p:cNvSpPr>
              <a:spLocks noChangeArrowheads="1"/>
            </p:cNvSpPr>
            <p:nvPr/>
          </p:nvSpPr>
          <p:spPr bwMode="auto">
            <a:xfrm>
              <a:off x="3560" y="2909"/>
              <a:ext cx="67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исправности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8" name="Rectangle 48"/>
            <p:cNvSpPr>
              <a:spLocks noChangeArrowheads="1"/>
            </p:cNvSpPr>
            <p:nvPr/>
          </p:nvSpPr>
          <p:spPr bwMode="auto">
            <a:xfrm>
              <a:off x="4167" y="2909"/>
              <a:ext cx="7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9" name="Rectangle 49"/>
            <p:cNvSpPr>
              <a:spLocks noChangeArrowheads="1"/>
            </p:cNvSpPr>
            <p:nvPr/>
          </p:nvSpPr>
          <p:spPr bwMode="auto">
            <a:xfrm>
              <a:off x="1170" y="2934"/>
              <a:ext cx="2429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0" name="Rectangle 50"/>
            <p:cNvSpPr>
              <a:spLocks noChangeArrowheads="1"/>
            </p:cNvSpPr>
            <p:nvPr/>
          </p:nvSpPr>
          <p:spPr bwMode="auto">
            <a:xfrm>
              <a:off x="3437" y="3025"/>
              <a:ext cx="44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Ошибки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1" name="Rectangle 51"/>
            <p:cNvSpPr>
              <a:spLocks noChangeArrowheads="1"/>
            </p:cNvSpPr>
            <p:nvPr/>
          </p:nvSpPr>
          <p:spPr bwMode="auto">
            <a:xfrm>
              <a:off x="3824" y="3025"/>
              <a:ext cx="7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2" name="Rectangle 52"/>
            <p:cNvSpPr>
              <a:spLocks noChangeArrowheads="1"/>
            </p:cNvSpPr>
            <p:nvPr/>
          </p:nvSpPr>
          <p:spPr bwMode="auto">
            <a:xfrm>
              <a:off x="1170" y="3050"/>
              <a:ext cx="2429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                                  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3" name="Rectangle 53"/>
            <p:cNvSpPr>
              <a:spLocks noChangeArrowheads="1"/>
            </p:cNvSpPr>
            <p:nvPr/>
          </p:nvSpPr>
          <p:spPr bwMode="auto">
            <a:xfrm>
              <a:off x="3437" y="3141"/>
              <a:ext cx="41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Отказы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4" name="Rectangle 54"/>
            <p:cNvSpPr>
              <a:spLocks noChangeArrowheads="1"/>
            </p:cNvSpPr>
            <p:nvPr/>
          </p:nvSpPr>
          <p:spPr bwMode="auto">
            <a:xfrm>
              <a:off x="3792" y="3141"/>
              <a:ext cx="7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5" name="Rectangle 55"/>
            <p:cNvSpPr>
              <a:spLocks noChangeArrowheads="1"/>
            </p:cNvSpPr>
            <p:nvPr/>
          </p:nvSpPr>
          <p:spPr bwMode="auto">
            <a:xfrm>
              <a:off x="1534" y="2164"/>
              <a:ext cx="680" cy="378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6" name="Rectangle 58"/>
            <p:cNvSpPr>
              <a:spLocks noChangeArrowheads="1"/>
            </p:cNvSpPr>
            <p:nvPr/>
          </p:nvSpPr>
          <p:spPr bwMode="auto">
            <a:xfrm>
              <a:off x="1611" y="2173"/>
              <a:ext cx="397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rPr>
                <a:t>Общая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7" name="Rectangle 59"/>
            <p:cNvSpPr>
              <a:spLocks noChangeArrowheads="1"/>
            </p:cNvSpPr>
            <p:nvPr/>
          </p:nvSpPr>
          <p:spPr bwMode="auto">
            <a:xfrm>
              <a:off x="1611" y="2293"/>
              <a:ext cx="59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rPr>
                <a:t>надежность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8" name="Rectangle 60"/>
            <p:cNvSpPr>
              <a:spLocks noChangeArrowheads="1"/>
            </p:cNvSpPr>
            <p:nvPr/>
          </p:nvSpPr>
          <p:spPr bwMode="auto">
            <a:xfrm>
              <a:off x="2144" y="2293"/>
              <a:ext cx="7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099" name="Group 63"/>
            <p:cNvGrpSpPr>
              <a:grpSpLocks/>
            </p:cNvGrpSpPr>
            <p:nvPr/>
          </p:nvGrpSpPr>
          <p:grpSpPr bwMode="auto">
            <a:xfrm>
              <a:off x="2529" y="1307"/>
              <a:ext cx="680" cy="303"/>
              <a:chOff x="2529" y="1307"/>
              <a:chExt cx="680" cy="303"/>
            </a:xfrm>
          </p:grpSpPr>
          <p:sp>
            <p:nvSpPr>
              <p:cNvPr id="3123" name="Rectangle 61"/>
              <p:cNvSpPr>
                <a:spLocks noChangeArrowheads="1"/>
              </p:cNvSpPr>
              <p:nvPr/>
            </p:nvSpPr>
            <p:spPr bwMode="auto">
              <a:xfrm>
                <a:off x="2529" y="1307"/>
                <a:ext cx="680" cy="303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4" name="Rectangle 62"/>
              <p:cNvSpPr>
                <a:spLocks noChangeArrowheads="1"/>
              </p:cNvSpPr>
              <p:nvPr/>
            </p:nvSpPr>
            <p:spPr bwMode="auto">
              <a:xfrm>
                <a:off x="2529" y="1308"/>
                <a:ext cx="680" cy="302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100" name="Rectangle 64"/>
            <p:cNvSpPr>
              <a:spLocks noChangeArrowheads="1"/>
            </p:cNvSpPr>
            <p:nvPr/>
          </p:nvSpPr>
          <p:spPr bwMode="auto">
            <a:xfrm>
              <a:off x="2593" y="1346"/>
              <a:ext cx="49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Свойства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1" name="Rectangle 65"/>
            <p:cNvSpPr>
              <a:spLocks noChangeArrowheads="1"/>
            </p:cNvSpPr>
            <p:nvPr/>
          </p:nvSpPr>
          <p:spPr bwMode="auto">
            <a:xfrm>
              <a:off x="3028" y="1346"/>
              <a:ext cx="7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102" name="Group 68"/>
            <p:cNvGrpSpPr>
              <a:grpSpLocks/>
            </p:cNvGrpSpPr>
            <p:nvPr/>
          </p:nvGrpSpPr>
          <p:grpSpPr bwMode="auto">
            <a:xfrm>
              <a:off x="2529" y="2214"/>
              <a:ext cx="680" cy="227"/>
              <a:chOff x="2529" y="2214"/>
              <a:chExt cx="680" cy="227"/>
            </a:xfrm>
          </p:grpSpPr>
          <p:sp>
            <p:nvSpPr>
              <p:cNvPr id="3121" name="Rectangle 66"/>
              <p:cNvSpPr>
                <a:spLocks noChangeArrowheads="1"/>
              </p:cNvSpPr>
              <p:nvPr/>
            </p:nvSpPr>
            <p:spPr bwMode="auto">
              <a:xfrm>
                <a:off x="2529" y="2214"/>
                <a:ext cx="680" cy="227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2" name="Rectangle 67"/>
              <p:cNvSpPr>
                <a:spLocks noChangeArrowheads="1"/>
              </p:cNvSpPr>
              <p:nvPr/>
            </p:nvSpPr>
            <p:spPr bwMode="auto">
              <a:xfrm>
                <a:off x="2529" y="2214"/>
                <a:ext cx="680" cy="227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103" name="Rectangle 69"/>
            <p:cNvSpPr>
              <a:spLocks noChangeArrowheads="1"/>
            </p:cNvSpPr>
            <p:nvPr/>
          </p:nvSpPr>
          <p:spPr bwMode="auto">
            <a:xfrm>
              <a:off x="2593" y="2252"/>
              <a:ext cx="462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Способы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4" name="Rectangle 70"/>
            <p:cNvSpPr>
              <a:spLocks noChangeArrowheads="1"/>
            </p:cNvSpPr>
            <p:nvPr/>
          </p:nvSpPr>
          <p:spPr bwMode="auto">
            <a:xfrm>
              <a:off x="2998" y="2252"/>
              <a:ext cx="7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105" name="Group 73"/>
            <p:cNvGrpSpPr>
              <a:grpSpLocks/>
            </p:cNvGrpSpPr>
            <p:nvPr/>
          </p:nvGrpSpPr>
          <p:grpSpPr bwMode="auto">
            <a:xfrm>
              <a:off x="2529" y="2935"/>
              <a:ext cx="680" cy="302"/>
              <a:chOff x="2529" y="2935"/>
              <a:chExt cx="680" cy="302"/>
            </a:xfrm>
          </p:grpSpPr>
          <p:sp>
            <p:nvSpPr>
              <p:cNvPr id="3119" name="Rectangle 71"/>
              <p:cNvSpPr>
                <a:spLocks noChangeArrowheads="1"/>
              </p:cNvSpPr>
              <p:nvPr/>
            </p:nvSpPr>
            <p:spPr bwMode="auto">
              <a:xfrm>
                <a:off x="2529" y="2935"/>
                <a:ext cx="680" cy="30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0" name="Rectangle 72"/>
              <p:cNvSpPr>
                <a:spLocks noChangeArrowheads="1"/>
              </p:cNvSpPr>
              <p:nvPr/>
            </p:nvSpPr>
            <p:spPr bwMode="auto">
              <a:xfrm>
                <a:off x="2529" y="2935"/>
                <a:ext cx="680" cy="302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106" name="Rectangle 74"/>
            <p:cNvSpPr>
              <a:spLocks noChangeArrowheads="1"/>
            </p:cNvSpPr>
            <p:nvPr/>
          </p:nvSpPr>
          <p:spPr bwMode="auto">
            <a:xfrm>
              <a:off x="2593" y="2973"/>
              <a:ext cx="40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Угрозы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7" name="Rectangle 75"/>
            <p:cNvSpPr>
              <a:spLocks noChangeArrowheads="1"/>
            </p:cNvSpPr>
            <p:nvPr/>
          </p:nvSpPr>
          <p:spPr bwMode="auto">
            <a:xfrm>
              <a:off x="2939" y="2973"/>
              <a:ext cx="7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8" name="Line 76"/>
            <p:cNvSpPr>
              <a:spLocks noChangeShapeType="1"/>
            </p:cNvSpPr>
            <p:nvPr/>
          </p:nvSpPr>
          <p:spPr bwMode="auto">
            <a:xfrm>
              <a:off x="2378" y="1464"/>
              <a:ext cx="4" cy="162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9" name="Freeform 77"/>
            <p:cNvSpPr>
              <a:spLocks noEditPoints="1"/>
            </p:cNvSpPr>
            <p:nvPr/>
          </p:nvSpPr>
          <p:spPr bwMode="auto">
            <a:xfrm>
              <a:off x="2214" y="2300"/>
              <a:ext cx="155" cy="51"/>
            </a:xfrm>
            <a:custGeom>
              <a:avLst/>
              <a:gdLst>
                <a:gd name="T0" fmla="*/ 67 w 2467"/>
                <a:gd name="T1" fmla="*/ 333 h 800"/>
                <a:gd name="T2" fmla="*/ 1800 w 2467"/>
                <a:gd name="T3" fmla="*/ 333 h 800"/>
                <a:gd name="T4" fmla="*/ 1867 w 2467"/>
                <a:gd name="T5" fmla="*/ 400 h 800"/>
                <a:gd name="T6" fmla="*/ 1800 w 2467"/>
                <a:gd name="T7" fmla="*/ 467 h 800"/>
                <a:gd name="T8" fmla="*/ 67 w 2467"/>
                <a:gd name="T9" fmla="*/ 467 h 800"/>
                <a:gd name="T10" fmla="*/ 0 w 2467"/>
                <a:gd name="T11" fmla="*/ 400 h 800"/>
                <a:gd name="T12" fmla="*/ 67 w 2467"/>
                <a:gd name="T13" fmla="*/ 333 h 800"/>
                <a:gd name="T14" fmla="*/ 1667 w 2467"/>
                <a:gd name="T15" fmla="*/ 0 h 800"/>
                <a:gd name="T16" fmla="*/ 2467 w 2467"/>
                <a:gd name="T17" fmla="*/ 400 h 800"/>
                <a:gd name="T18" fmla="*/ 1667 w 2467"/>
                <a:gd name="T19" fmla="*/ 800 h 800"/>
                <a:gd name="T20" fmla="*/ 1667 w 2467"/>
                <a:gd name="T21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7" h="800">
                  <a:moveTo>
                    <a:pt x="67" y="333"/>
                  </a:moveTo>
                  <a:lnTo>
                    <a:pt x="1800" y="333"/>
                  </a:lnTo>
                  <a:cubicBezTo>
                    <a:pt x="1837" y="333"/>
                    <a:pt x="1867" y="363"/>
                    <a:pt x="1867" y="400"/>
                  </a:cubicBezTo>
                  <a:cubicBezTo>
                    <a:pt x="1867" y="437"/>
                    <a:pt x="1837" y="467"/>
                    <a:pt x="1800" y="467"/>
                  </a:cubicBezTo>
                  <a:lnTo>
                    <a:pt x="67" y="467"/>
                  </a:lnTo>
                  <a:cubicBezTo>
                    <a:pt x="30" y="467"/>
                    <a:pt x="0" y="437"/>
                    <a:pt x="0" y="400"/>
                  </a:cubicBezTo>
                  <a:cubicBezTo>
                    <a:pt x="0" y="363"/>
                    <a:pt x="30" y="333"/>
                    <a:pt x="67" y="333"/>
                  </a:cubicBezTo>
                  <a:close/>
                  <a:moveTo>
                    <a:pt x="1667" y="0"/>
                  </a:moveTo>
                  <a:lnTo>
                    <a:pt x="2467" y="400"/>
                  </a:lnTo>
                  <a:lnTo>
                    <a:pt x="1667" y="800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0" name="Freeform 78"/>
            <p:cNvSpPr>
              <a:spLocks noEditPoints="1"/>
            </p:cNvSpPr>
            <p:nvPr/>
          </p:nvSpPr>
          <p:spPr bwMode="auto">
            <a:xfrm>
              <a:off x="2374" y="1438"/>
              <a:ext cx="155" cy="51"/>
            </a:xfrm>
            <a:custGeom>
              <a:avLst/>
              <a:gdLst>
                <a:gd name="T0" fmla="*/ 67 w 2467"/>
                <a:gd name="T1" fmla="*/ 333 h 800"/>
                <a:gd name="T2" fmla="*/ 1800 w 2467"/>
                <a:gd name="T3" fmla="*/ 333 h 800"/>
                <a:gd name="T4" fmla="*/ 1867 w 2467"/>
                <a:gd name="T5" fmla="*/ 400 h 800"/>
                <a:gd name="T6" fmla="*/ 1800 w 2467"/>
                <a:gd name="T7" fmla="*/ 467 h 800"/>
                <a:gd name="T8" fmla="*/ 67 w 2467"/>
                <a:gd name="T9" fmla="*/ 467 h 800"/>
                <a:gd name="T10" fmla="*/ 0 w 2467"/>
                <a:gd name="T11" fmla="*/ 400 h 800"/>
                <a:gd name="T12" fmla="*/ 67 w 2467"/>
                <a:gd name="T13" fmla="*/ 333 h 800"/>
                <a:gd name="T14" fmla="*/ 1667 w 2467"/>
                <a:gd name="T15" fmla="*/ 0 h 800"/>
                <a:gd name="T16" fmla="*/ 2467 w 2467"/>
                <a:gd name="T17" fmla="*/ 400 h 800"/>
                <a:gd name="T18" fmla="*/ 1667 w 2467"/>
                <a:gd name="T19" fmla="*/ 800 h 800"/>
                <a:gd name="T20" fmla="*/ 1667 w 2467"/>
                <a:gd name="T21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7" h="800">
                  <a:moveTo>
                    <a:pt x="67" y="333"/>
                  </a:moveTo>
                  <a:lnTo>
                    <a:pt x="1800" y="333"/>
                  </a:lnTo>
                  <a:cubicBezTo>
                    <a:pt x="1837" y="333"/>
                    <a:pt x="1867" y="363"/>
                    <a:pt x="1867" y="400"/>
                  </a:cubicBezTo>
                  <a:cubicBezTo>
                    <a:pt x="1867" y="437"/>
                    <a:pt x="1837" y="467"/>
                    <a:pt x="1800" y="467"/>
                  </a:cubicBezTo>
                  <a:lnTo>
                    <a:pt x="67" y="467"/>
                  </a:lnTo>
                  <a:cubicBezTo>
                    <a:pt x="30" y="467"/>
                    <a:pt x="0" y="437"/>
                    <a:pt x="0" y="400"/>
                  </a:cubicBezTo>
                  <a:cubicBezTo>
                    <a:pt x="0" y="363"/>
                    <a:pt x="30" y="333"/>
                    <a:pt x="67" y="333"/>
                  </a:cubicBezTo>
                  <a:close/>
                  <a:moveTo>
                    <a:pt x="1667" y="0"/>
                  </a:moveTo>
                  <a:lnTo>
                    <a:pt x="2467" y="400"/>
                  </a:lnTo>
                  <a:lnTo>
                    <a:pt x="1667" y="800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1" name="Freeform 79"/>
            <p:cNvSpPr>
              <a:spLocks noEditPoints="1"/>
            </p:cNvSpPr>
            <p:nvPr/>
          </p:nvSpPr>
          <p:spPr bwMode="auto">
            <a:xfrm>
              <a:off x="2374" y="2300"/>
              <a:ext cx="155" cy="50"/>
            </a:xfrm>
            <a:custGeom>
              <a:avLst/>
              <a:gdLst>
                <a:gd name="T0" fmla="*/ 67 w 2467"/>
                <a:gd name="T1" fmla="*/ 333 h 800"/>
                <a:gd name="T2" fmla="*/ 1800 w 2467"/>
                <a:gd name="T3" fmla="*/ 333 h 800"/>
                <a:gd name="T4" fmla="*/ 1867 w 2467"/>
                <a:gd name="T5" fmla="*/ 400 h 800"/>
                <a:gd name="T6" fmla="*/ 1800 w 2467"/>
                <a:gd name="T7" fmla="*/ 467 h 800"/>
                <a:gd name="T8" fmla="*/ 67 w 2467"/>
                <a:gd name="T9" fmla="*/ 467 h 800"/>
                <a:gd name="T10" fmla="*/ 0 w 2467"/>
                <a:gd name="T11" fmla="*/ 400 h 800"/>
                <a:gd name="T12" fmla="*/ 67 w 2467"/>
                <a:gd name="T13" fmla="*/ 333 h 800"/>
                <a:gd name="T14" fmla="*/ 1667 w 2467"/>
                <a:gd name="T15" fmla="*/ 0 h 800"/>
                <a:gd name="T16" fmla="*/ 2467 w 2467"/>
                <a:gd name="T17" fmla="*/ 400 h 800"/>
                <a:gd name="T18" fmla="*/ 1667 w 2467"/>
                <a:gd name="T19" fmla="*/ 800 h 800"/>
                <a:gd name="T20" fmla="*/ 1667 w 2467"/>
                <a:gd name="T21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7" h="800">
                  <a:moveTo>
                    <a:pt x="67" y="333"/>
                  </a:moveTo>
                  <a:lnTo>
                    <a:pt x="1800" y="333"/>
                  </a:lnTo>
                  <a:cubicBezTo>
                    <a:pt x="1837" y="333"/>
                    <a:pt x="1867" y="363"/>
                    <a:pt x="1867" y="400"/>
                  </a:cubicBezTo>
                  <a:cubicBezTo>
                    <a:pt x="1867" y="437"/>
                    <a:pt x="1837" y="467"/>
                    <a:pt x="1800" y="467"/>
                  </a:cubicBezTo>
                  <a:lnTo>
                    <a:pt x="67" y="467"/>
                  </a:lnTo>
                  <a:cubicBezTo>
                    <a:pt x="30" y="467"/>
                    <a:pt x="0" y="437"/>
                    <a:pt x="0" y="400"/>
                  </a:cubicBezTo>
                  <a:cubicBezTo>
                    <a:pt x="0" y="363"/>
                    <a:pt x="30" y="333"/>
                    <a:pt x="67" y="333"/>
                  </a:cubicBezTo>
                  <a:close/>
                  <a:moveTo>
                    <a:pt x="1667" y="0"/>
                  </a:moveTo>
                  <a:lnTo>
                    <a:pt x="2467" y="400"/>
                  </a:lnTo>
                  <a:lnTo>
                    <a:pt x="1667" y="800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2" name="Freeform 80"/>
            <p:cNvSpPr>
              <a:spLocks noEditPoints="1"/>
            </p:cNvSpPr>
            <p:nvPr/>
          </p:nvSpPr>
          <p:spPr bwMode="auto">
            <a:xfrm>
              <a:off x="2374" y="3061"/>
              <a:ext cx="155" cy="50"/>
            </a:xfrm>
            <a:custGeom>
              <a:avLst/>
              <a:gdLst>
                <a:gd name="T0" fmla="*/ 33 w 1233"/>
                <a:gd name="T1" fmla="*/ 166 h 400"/>
                <a:gd name="T2" fmla="*/ 900 w 1233"/>
                <a:gd name="T3" fmla="*/ 166 h 400"/>
                <a:gd name="T4" fmla="*/ 933 w 1233"/>
                <a:gd name="T5" fmla="*/ 200 h 400"/>
                <a:gd name="T6" fmla="*/ 900 w 1233"/>
                <a:gd name="T7" fmla="*/ 233 h 400"/>
                <a:gd name="T8" fmla="*/ 33 w 1233"/>
                <a:gd name="T9" fmla="*/ 233 h 400"/>
                <a:gd name="T10" fmla="*/ 0 w 1233"/>
                <a:gd name="T11" fmla="*/ 200 h 400"/>
                <a:gd name="T12" fmla="*/ 33 w 1233"/>
                <a:gd name="T13" fmla="*/ 166 h 400"/>
                <a:gd name="T14" fmla="*/ 833 w 1233"/>
                <a:gd name="T15" fmla="*/ 0 h 400"/>
                <a:gd name="T16" fmla="*/ 1233 w 1233"/>
                <a:gd name="T17" fmla="*/ 200 h 400"/>
                <a:gd name="T18" fmla="*/ 833 w 1233"/>
                <a:gd name="T19" fmla="*/ 400 h 400"/>
                <a:gd name="T20" fmla="*/ 833 w 1233"/>
                <a:gd name="T2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3" h="400">
                  <a:moveTo>
                    <a:pt x="33" y="166"/>
                  </a:moveTo>
                  <a:lnTo>
                    <a:pt x="900" y="166"/>
                  </a:lnTo>
                  <a:cubicBezTo>
                    <a:pt x="918" y="166"/>
                    <a:pt x="933" y="181"/>
                    <a:pt x="933" y="200"/>
                  </a:cubicBezTo>
                  <a:cubicBezTo>
                    <a:pt x="933" y="218"/>
                    <a:pt x="918" y="233"/>
                    <a:pt x="900" y="233"/>
                  </a:cubicBezTo>
                  <a:lnTo>
                    <a:pt x="33" y="233"/>
                  </a:lnTo>
                  <a:cubicBezTo>
                    <a:pt x="15" y="233"/>
                    <a:pt x="0" y="218"/>
                    <a:pt x="0" y="200"/>
                  </a:cubicBezTo>
                  <a:cubicBezTo>
                    <a:pt x="0" y="181"/>
                    <a:pt x="15" y="166"/>
                    <a:pt x="33" y="166"/>
                  </a:cubicBezTo>
                  <a:close/>
                  <a:moveTo>
                    <a:pt x="833" y="0"/>
                  </a:moveTo>
                  <a:lnTo>
                    <a:pt x="1233" y="200"/>
                  </a:lnTo>
                  <a:lnTo>
                    <a:pt x="833" y="400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3" name="Freeform 81"/>
            <p:cNvSpPr>
              <a:spLocks noEditPoints="1"/>
            </p:cNvSpPr>
            <p:nvPr/>
          </p:nvSpPr>
          <p:spPr bwMode="auto">
            <a:xfrm>
              <a:off x="3205" y="1439"/>
              <a:ext cx="155" cy="50"/>
            </a:xfrm>
            <a:custGeom>
              <a:avLst/>
              <a:gdLst>
                <a:gd name="T0" fmla="*/ 33 w 1233"/>
                <a:gd name="T1" fmla="*/ 166 h 400"/>
                <a:gd name="T2" fmla="*/ 900 w 1233"/>
                <a:gd name="T3" fmla="*/ 166 h 400"/>
                <a:gd name="T4" fmla="*/ 933 w 1233"/>
                <a:gd name="T5" fmla="*/ 200 h 400"/>
                <a:gd name="T6" fmla="*/ 900 w 1233"/>
                <a:gd name="T7" fmla="*/ 233 h 400"/>
                <a:gd name="T8" fmla="*/ 33 w 1233"/>
                <a:gd name="T9" fmla="*/ 233 h 400"/>
                <a:gd name="T10" fmla="*/ 0 w 1233"/>
                <a:gd name="T11" fmla="*/ 200 h 400"/>
                <a:gd name="T12" fmla="*/ 33 w 1233"/>
                <a:gd name="T13" fmla="*/ 166 h 400"/>
                <a:gd name="T14" fmla="*/ 833 w 1233"/>
                <a:gd name="T15" fmla="*/ 0 h 400"/>
                <a:gd name="T16" fmla="*/ 1233 w 1233"/>
                <a:gd name="T17" fmla="*/ 200 h 400"/>
                <a:gd name="T18" fmla="*/ 833 w 1233"/>
                <a:gd name="T19" fmla="*/ 400 h 400"/>
                <a:gd name="T20" fmla="*/ 833 w 1233"/>
                <a:gd name="T2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3" h="400">
                  <a:moveTo>
                    <a:pt x="33" y="166"/>
                  </a:moveTo>
                  <a:lnTo>
                    <a:pt x="900" y="166"/>
                  </a:lnTo>
                  <a:cubicBezTo>
                    <a:pt x="918" y="166"/>
                    <a:pt x="933" y="181"/>
                    <a:pt x="933" y="200"/>
                  </a:cubicBezTo>
                  <a:cubicBezTo>
                    <a:pt x="933" y="218"/>
                    <a:pt x="918" y="233"/>
                    <a:pt x="900" y="233"/>
                  </a:cubicBezTo>
                  <a:lnTo>
                    <a:pt x="33" y="233"/>
                  </a:lnTo>
                  <a:cubicBezTo>
                    <a:pt x="15" y="233"/>
                    <a:pt x="0" y="218"/>
                    <a:pt x="0" y="200"/>
                  </a:cubicBezTo>
                  <a:cubicBezTo>
                    <a:pt x="0" y="181"/>
                    <a:pt x="15" y="166"/>
                    <a:pt x="33" y="166"/>
                  </a:cubicBezTo>
                  <a:close/>
                  <a:moveTo>
                    <a:pt x="833" y="0"/>
                  </a:moveTo>
                  <a:lnTo>
                    <a:pt x="1233" y="200"/>
                  </a:lnTo>
                  <a:lnTo>
                    <a:pt x="833" y="400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4" name="Line 82"/>
            <p:cNvSpPr>
              <a:spLocks noChangeShapeType="1"/>
            </p:cNvSpPr>
            <p:nvPr/>
          </p:nvSpPr>
          <p:spPr bwMode="auto">
            <a:xfrm>
              <a:off x="3360" y="1081"/>
              <a:ext cx="0" cy="83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5" name="Freeform 83"/>
            <p:cNvSpPr>
              <a:spLocks noEditPoints="1"/>
            </p:cNvSpPr>
            <p:nvPr/>
          </p:nvSpPr>
          <p:spPr bwMode="auto">
            <a:xfrm>
              <a:off x="3205" y="2300"/>
              <a:ext cx="155" cy="50"/>
            </a:xfrm>
            <a:custGeom>
              <a:avLst/>
              <a:gdLst>
                <a:gd name="T0" fmla="*/ 33 w 1233"/>
                <a:gd name="T1" fmla="*/ 166 h 400"/>
                <a:gd name="T2" fmla="*/ 900 w 1233"/>
                <a:gd name="T3" fmla="*/ 166 h 400"/>
                <a:gd name="T4" fmla="*/ 933 w 1233"/>
                <a:gd name="T5" fmla="*/ 200 h 400"/>
                <a:gd name="T6" fmla="*/ 900 w 1233"/>
                <a:gd name="T7" fmla="*/ 233 h 400"/>
                <a:gd name="T8" fmla="*/ 33 w 1233"/>
                <a:gd name="T9" fmla="*/ 233 h 400"/>
                <a:gd name="T10" fmla="*/ 0 w 1233"/>
                <a:gd name="T11" fmla="*/ 200 h 400"/>
                <a:gd name="T12" fmla="*/ 33 w 1233"/>
                <a:gd name="T13" fmla="*/ 166 h 400"/>
                <a:gd name="T14" fmla="*/ 833 w 1233"/>
                <a:gd name="T15" fmla="*/ 0 h 400"/>
                <a:gd name="T16" fmla="*/ 1233 w 1233"/>
                <a:gd name="T17" fmla="*/ 200 h 400"/>
                <a:gd name="T18" fmla="*/ 833 w 1233"/>
                <a:gd name="T19" fmla="*/ 400 h 400"/>
                <a:gd name="T20" fmla="*/ 833 w 1233"/>
                <a:gd name="T2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3" h="400">
                  <a:moveTo>
                    <a:pt x="33" y="166"/>
                  </a:moveTo>
                  <a:lnTo>
                    <a:pt x="900" y="166"/>
                  </a:lnTo>
                  <a:cubicBezTo>
                    <a:pt x="918" y="166"/>
                    <a:pt x="933" y="181"/>
                    <a:pt x="933" y="200"/>
                  </a:cubicBezTo>
                  <a:cubicBezTo>
                    <a:pt x="933" y="218"/>
                    <a:pt x="918" y="233"/>
                    <a:pt x="900" y="233"/>
                  </a:cubicBezTo>
                  <a:lnTo>
                    <a:pt x="33" y="233"/>
                  </a:lnTo>
                  <a:cubicBezTo>
                    <a:pt x="15" y="233"/>
                    <a:pt x="0" y="218"/>
                    <a:pt x="0" y="200"/>
                  </a:cubicBezTo>
                  <a:cubicBezTo>
                    <a:pt x="0" y="181"/>
                    <a:pt x="15" y="166"/>
                    <a:pt x="33" y="166"/>
                  </a:cubicBezTo>
                  <a:close/>
                  <a:moveTo>
                    <a:pt x="833" y="0"/>
                  </a:moveTo>
                  <a:lnTo>
                    <a:pt x="1233" y="200"/>
                  </a:lnTo>
                  <a:lnTo>
                    <a:pt x="833" y="400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6" name="Line 84"/>
            <p:cNvSpPr>
              <a:spLocks noChangeShapeType="1"/>
            </p:cNvSpPr>
            <p:nvPr/>
          </p:nvSpPr>
          <p:spPr bwMode="auto">
            <a:xfrm>
              <a:off x="3360" y="2063"/>
              <a:ext cx="0" cy="60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7" name="Line 85"/>
            <p:cNvSpPr>
              <a:spLocks noChangeShapeType="1"/>
            </p:cNvSpPr>
            <p:nvPr/>
          </p:nvSpPr>
          <p:spPr bwMode="auto">
            <a:xfrm>
              <a:off x="3360" y="2935"/>
              <a:ext cx="0" cy="37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8" name="Freeform 86"/>
            <p:cNvSpPr>
              <a:spLocks noEditPoints="1"/>
            </p:cNvSpPr>
            <p:nvPr/>
          </p:nvSpPr>
          <p:spPr bwMode="auto">
            <a:xfrm>
              <a:off x="3205" y="3061"/>
              <a:ext cx="155" cy="50"/>
            </a:xfrm>
            <a:custGeom>
              <a:avLst/>
              <a:gdLst>
                <a:gd name="T0" fmla="*/ 33 w 1233"/>
                <a:gd name="T1" fmla="*/ 166 h 400"/>
                <a:gd name="T2" fmla="*/ 900 w 1233"/>
                <a:gd name="T3" fmla="*/ 166 h 400"/>
                <a:gd name="T4" fmla="*/ 933 w 1233"/>
                <a:gd name="T5" fmla="*/ 200 h 400"/>
                <a:gd name="T6" fmla="*/ 900 w 1233"/>
                <a:gd name="T7" fmla="*/ 233 h 400"/>
                <a:gd name="T8" fmla="*/ 33 w 1233"/>
                <a:gd name="T9" fmla="*/ 233 h 400"/>
                <a:gd name="T10" fmla="*/ 0 w 1233"/>
                <a:gd name="T11" fmla="*/ 200 h 400"/>
                <a:gd name="T12" fmla="*/ 33 w 1233"/>
                <a:gd name="T13" fmla="*/ 166 h 400"/>
                <a:gd name="T14" fmla="*/ 833 w 1233"/>
                <a:gd name="T15" fmla="*/ 0 h 400"/>
                <a:gd name="T16" fmla="*/ 1233 w 1233"/>
                <a:gd name="T17" fmla="*/ 200 h 400"/>
                <a:gd name="T18" fmla="*/ 833 w 1233"/>
                <a:gd name="T19" fmla="*/ 400 h 400"/>
                <a:gd name="T20" fmla="*/ 833 w 1233"/>
                <a:gd name="T2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3" h="400">
                  <a:moveTo>
                    <a:pt x="33" y="166"/>
                  </a:moveTo>
                  <a:lnTo>
                    <a:pt x="900" y="166"/>
                  </a:lnTo>
                  <a:cubicBezTo>
                    <a:pt x="918" y="166"/>
                    <a:pt x="933" y="181"/>
                    <a:pt x="933" y="200"/>
                  </a:cubicBezTo>
                  <a:cubicBezTo>
                    <a:pt x="933" y="218"/>
                    <a:pt x="918" y="233"/>
                    <a:pt x="900" y="233"/>
                  </a:cubicBezTo>
                  <a:lnTo>
                    <a:pt x="33" y="233"/>
                  </a:lnTo>
                  <a:cubicBezTo>
                    <a:pt x="15" y="233"/>
                    <a:pt x="0" y="218"/>
                    <a:pt x="0" y="200"/>
                  </a:cubicBezTo>
                  <a:cubicBezTo>
                    <a:pt x="0" y="181"/>
                    <a:pt x="15" y="166"/>
                    <a:pt x="33" y="166"/>
                  </a:cubicBezTo>
                  <a:close/>
                  <a:moveTo>
                    <a:pt x="833" y="0"/>
                  </a:moveTo>
                  <a:lnTo>
                    <a:pt x="1233" y="200"/>
                  </a:lnTo>
                  <a:lnTo>
                    <a:pt x="833" y="400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27" name="Прямоугольник 3126"/>
          <p:cNvSpPr/>
          <p:nvPr/>
        </p:nvSpPr>
        <p:spPr>
          <a:xfrm>
            <a:off x="2282825" y="5589240"/>
            <a:ext cx="4953000" cy="5386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/>
              <a:t>Дерево «общей надежности»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72480" y="260648"/>
            <a:ext cx="9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ОБЩАЯ НАДЕЖНОСТЬ В ТРАКТОВКЕ АВИЖЕНИСА И ЕГО СОАВТОРОВ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8504" y="1052736"/>
            <a:ext cx="85560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/>
              <a:t>	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В работе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Avizienis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A.,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Laprie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J-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C.and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Randell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B. Dependability of computer systems/ Fundamental concepts, terminology and examples. Technical report, LAAS – CNRS, October,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2000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smtClean="0"/>
              <a:t>применительно к информационной системе  введен термин </a:t>
            </a:r>
            <a:r>
              <a:rPr lang="ru-RU" sz="1600" i="1" dirty="0" smtClean="0"/>
              <a:t>общая </a:t>
            </a:r>
            <a:r>
              <a:rPr lang="ru-RU" sz="1600" i="1" dirty="0"/>
              <a:t>надежность</a:t>
            </a:r>
            <a:r>
              <a:rPr lang="ru-RU" sz="1600" dirty="0"/>
              <a:t>. Здесь </a:t>
            </a:r>
            <a:r>
              <a:rPr lang="ru-RU" sz="1600" dirty="0">
                <a:solidFill>
                  <a:srgbClr val="A50021"/>
                </a:solidFill>
              </a:rPr>
              <a:t>под общей надежностью понимается способность информационной системы поставлять обслуживание, которому можно доверять. </a:t>
            </a:r>
            <a:r>
              <a:rPr lang="ru-RU" sz="1600" i="1" dirty="0"/>
              <a:t>Обслуживание, </a:t>
            </a:r>
            <a:r>
              <a:rPr lang="ru-RU" sz="1600" dirty="0"/>
              <a:t>поставляемое системой, представляет ее свойства или поведение в том виде, в котором это воспринимается </a:t>
            </a:r>
            <a:r>
              <a:rPr lang="ru-RU" sz="1600" i="1" dirty="0"/>
              <a:t>пользователем</a:t>
            </a:r>
            <a:r>
              <a:rPr lang="ru-RU" sz="1600" dirty="0"/>
              <a:t>.  В свою очередь, пользователь является другой системой (физической или человеческой), которая взаимодействует с данной системой через </a:t>
            </a:r>
            <a:r>
              <a:rPr lang="ru-RU" sz="1600" i="1" dirty="0"/>
              <a:t>интерфейс обслуживания</a:t>
            </a:r>
            <a:r>
              <a:rPr lang="ru-RU" sz="1600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8504" y="4365104"/>
            <a:ext cx="9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/>
              <a:t>	Вместо </a:t>
            </a:r>
            <a:r>
              <a:rPr lang="ru-RU" sz="1600" dirty="0"/>
              <a:t>термина «Общая надежность» специалисты рабочей группы 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WG 10.4  Международной Федерации (IFIP WG-10.4) по обработке информации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</a:rPr>
              <a:t>Rus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I., Komi-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Sirvio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S., Costa P. Computer program with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insurance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of high reliability. Technical report, IFIP WG-10.4,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March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2008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вводят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термин «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</a:rPr>
              <a:t>гарантоспособность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»</a:t>
            </a:r>
            <a:r>
              <a:rPr lang="ru-R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1600" dirty="0"/>
              <a:t>которая в указанной работе рассматривается как «</a:t>
            </a:r>
            <a:r>
              <a:rPr lang="ru-RU" sz="1600" dirty="0">
                <a:solidFill>
                  <a:srgbClr val="A50021"/>
                </a:solidFill>
              </a:rPr>
              <a:t>достоверность  вычислительной системы, способной предоставлять требуемые услуги, которым можно оправданно доверять».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464" y="188640"/>
            <a:ext cx="9649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СТРУКТУРНАЯ, ФУНКЦИОНАЛЬНАЯ, ОБЩАЯ НАДЕЖНОСТЬ ИНФОРМАЦИОННЫХ СИСТЕМ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2600" y="303362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ОБЪЕКТ ФУНКЦИОНАЛЬНОЙ НАДЕЖНОСТИ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256" y="922934"/>
            <a:ext cx="809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Объект классической  </a:t>
            </a:r>
            <a:r>
              <a:rPr lang="ru-RU" sz="1600" dirty="0" smtClean="0">
                <a:solidFill>
                  <a:srgbClr val="A50021"/>
                </a:solidFill>
              </a:rPr>
              <a:t>(структурной) надежности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-  </a:t>
            </a:r>
            <a:r>
              <a:rPr lang="ru-RU" sz="1800" i="1" dirty="0" smtClean="0">
                <a:solidFill>
                  <a:schemeClr val="accent6">
                    <a:lumMod val="75000"/>
                  </a:schemeClr>
                </a:solidFill>
              </a:rPr>
              <a:t>продукция  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(изделие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sz="1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 flipV="1">
            <a:off x="8200703" y="947208"/>
            <a:ext cx="553169" cy="595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Прямая соединительная линия 6"/>
          <p:cNvCxnSpPr>
            <a:endCxn id="16" idx="1"/>
          </p:cNvCxnSpPr>
          <p:nvPr/>
        </p:nvCxnSpPr>
        <p:spPr bwMode="auto">
          <a:xfrm>
            <a:off x="8200703" y="1174780"/>
            <a:ext cx="504056" cy="769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8693471" y="790059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элемент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8704759" y="1097836"/>
            <a:ext cx="1201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система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7218" y="1940627"/>
            <a:ext cx="9757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Объект </a:t>
            </a:r>
            <a:r>
              <a:rPr lang="ru-RU" sz="1600" dirty="0" smtClean="0">
                <a:solidFill>
                  <a:srgbClr val="A50021"/>
                </a:solidFill>
              </a:rPr>
              <a:t>функциональной надежности </a:t>
            </a:r>
            <a:r>
              <a:rPr lang="ru-RU" sz="1400" dirty="0" smtClean="0"/>
              <a:t>–  </a:t>
            </a:r>
            <a:r>
              <a:rPr lang="ru-RU" sz="1800" i="1" dirty="0" smtClean="0">
                <a:solidFill>
                  <a:schemeClr val="accent6">
                    <a:lumMod val="75000"/>
                  </a:schemeClr>
                </a:solidFill>
              </a:rPr>
              <a:t>услуга </a:t>
            </a: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1600" dirty="0" smtClean="0"/>
              <a:t>функция)</a:t>
            </a: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осуществляемая с помощью технической системы</a:t>
            </a:r>
            <a:r>
              <a:rPr lang="ru-RU" sz="18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b="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действие,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операция, процесс).</a:t>
            </a:r>
            <a:endParaRPr lang="ru-RU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0898" y="2586958"/>
            <a:ext cx="9455148" cy="4193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500" dirty="0">
                <a:solidFill>
                  <a:schemeClr val="accent6">
                    <a:lumMod val="50000"/>
                  </a:schemeClr>
                </a:solidFill>
              </a:rPr>
              <a:t>УСЛУГИ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500" dirty="0"/>
              <a:t>— виды деятельности, работ, в процессе восполнения которых не создается новый, ранее не существовавший материально-вещественный продукт, но изменяется качество уже имеющегося, созданного продукта. </a:t>
            </a:r>
            <a:r>
              <a:rPr lang="ru-RU" sz="1500" dirty="0" smtClean="0"/>
              <a:t>Само </a:t>
            </a:r>
            <a:r>
              <a:rPr lang="ru-RU" sz="1500" dirty="0"/>
              <a:t>оказание 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</a:rPr>
              <a:t>УСЛУГИ </a:t>
            </a:r>
            <a:r>
              <a:rPr lang="ru-RU" sz="1500" dirty="0"/>
              <a:t>создает желаемый </a:t>
            </a:r>
            <a:r>
              <a:rPr lang="ru-RU" sz="1500" dirty="0" smtClean="0"/>
              <a:t>результат</a:t>
            </a:r>
            <a:r>
              <a:rPr lang="ru-RU" sz="1600" dirty="0" smtClean="0"/>
              <a:t> </a:t>
            </a:r>
            <a:r>
              <a:rPr lang="ru-RU" sz="1200" dirty="0" smtClean="0"/>
              <a:t>(«</a:t>
            </a:r>
            <a:r>
              <a:rPr lang="ru-RU" sz="1200" dirty="0"/>
              <a:t>Борисов А.Б. Большой экономический словарь. — М.: Книжный мир, 2003. — 895 с</a:t>
            </a:r>
            <a:r>
              <a:rPr lang="ru-RU" sz="1200" dirty="0" smtClean="0"/>
              <a:t>.»</a:t>
            </a:r>
            <a:r>
              <a:rPr lang="ru-RU" sz="1600" dirty="0" smtClean="0"/>
              <a:t>). </a:t>
            </a: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</a:rPr>
              <a:t>УСЛУГА</a:t>
            </a:r>
            <a:r>
              <a:rPr lang="ru-RU" sz="1500" dirty="0" smtClean="0"/>
              <a:t> </a:t>
            </a:r>
            <a:r>
              <a:rPr lang="ru-RU" sz="1500" dirty="0"/>
              <a:t>— результат, по меньшей мере, одного </a:t>
            </a:r>
            <a:r>
              <a:rPr lang="ru-RU" sz="1500" dirty="0" smtClean="0"/>
              <a:t>действия</a:t>
            </a:r>
            <a:r>
              <a:rPr lang="ru-RU" sz="1500" dirty="0"/>
              <a:t>.</a:t>
            </a:r>
            <a:r>
              <a:rPr lang="ru-RU" sz="1500" dirty="0" smtClean="0"/>
              <a:t> 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</a:rPr>
              <a:t>УСЛУГА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500" dirty="0" smtClean="0"/>
              <a:t>обладает </a:t>
            </a:r>
            <a:r>
              <a:rPr lang="ru-RU" sz="1500" dirty="0"/>
              <a:t>специфическими свойствами: неосязаемостью, неотделимостью от своего источника (невозможно отделить </a:t>
            </a:r>
            <a:r>
              <a:rPr lang="ru-RU" sz="1500" dirty="0" smtClean="0"/>
              <a:t>процесс </a:t>
            </a:r>
            <a:r>
              <a:rPr lang="ru-RU" sz="1500" dirty="0"/>
              <a:t>предоставления информации – от того, кто ее предоставляет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</a:rPr>
              <a:t>). Различают </a:t>
            </a:r>
            <a:r>
              <a:rPr lang="ru-RU" sz="1500" dirty="0" smtClean="0"/>
              <a:t>услуги связи, услуги выполнения функций, процессов. Процессы </a:t>
            </a:r>
            <a:r>
              <a:rPr lang="ru-RU" sz="1500" dirty="0"/>
              <a:t>бывают 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</a:rPr>
              <a:t>информационные и технологические</a:t>
            </a:r>
            <a:r>
              <a:rPr lang="ru-RU" sz="15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</a:rPr>
              <a:t>Технологический процесс</a:t>
            </a:r>
            <a:r>
              <a:rPr lang="ru-RU" sz="1500" dirty="0" smtClean="0"/>
              <a:t>— </a:t>
            </a:r>
            <a:r>
              <a:rPr lang="ru-RU" sz="1500" dirty="0"/>
              <a:t>это упорядоченная последовательность взаимосвязанных действий, выполняющихся с момента возникновения исходных данных до получения требуемого результата.</a:t>
            </a:r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06512" y="1355852"/>
            <a:ext cx="951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Изделие, согласно ГОСТ 2.101-68, — предмет или набор предметов, изготовляемых на предприятии. Изделие является результатом производственного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25267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6696" y="404664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ПРЕДМЕТ ФУНКЦИОНАЛЬНОЙ НАДЕЖНОСТИ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4488" y="1340768"/>
            <a:ext cx="9145016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A50021"/>
                </a:solidFill>
              </a:rPr>
              <a:t>Исследование методов и способов оценивания и обеспечения характеристик надежности выполнения объектом функций</a:t>
            </a:r>
            <a:endParaRPr lang="ru-RU" sz="1800" dirty="0">
              <a:solidFill>
                <a:srgbClr val="A5002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529" y="2179482"/>
            <a:ext cx="43204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Характеристики (свойства)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структурной</a:t>
            </a:r>
            <a:r>
              <a:rPr lang="ru-RU" sz="1600" dirty="0" smtClean="0"/>
              <a:t> надежности</a:t>
            </a:r>
          </a:p>
          <a:p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Безотказность объекта</a:t>
            </a:r>
          </a:p>
          <a:p>
            <a:endParaRPr lang="ru-RU" sz="16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Ремонтопригодность</a:t>
            </a:r>
          </a:p>
          <a:p>
            <a:endParaRPr lang="ru-RU" sz="16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Долговечность</a:t>
            </a:r>
          </a:p>
          <a:p>
            <a:endParaRPr lang="ru-RU" sz="16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Сохраняемость</a:t>
            </a:r>
            <a:endParaRPr lang="ru-RU" sz="16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1600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Готовность объекта</a:t>
            </a:r>
            <a:endParaRPr lang="ru-RU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2192718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Характеристики (свойства)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функциональной</a:t>
            </a:r>
            <a:r>
              <a:rPr lang="ru-RU" sz="1600" dirty="0" smtClean="0"/>
              <a:t> надежности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3473946" y="2852936"/>
            <a:ext cx="426581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77" y="3356992"/>
            <a:ext cx="4329113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 bwMode="auto">
          <a:xfrm>
            <a:off x="7689304" y="3254876"/>
            <a:ext cx="288032" cy="2232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Прямая соединительная линия 10"/>
          <p:cNvCxnSpPr/>
          <p:nvPr/>
        </p:nvCxnSpPr>
        <p:spPr bwMode="auto">
          <a:xfrm flipH="1">
            <a:off x="7677745" y="3250060"/>
            <a:ext cx="288032" cy="2232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86" y="3861048"/>
            <a:ext cx="4329113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836" y="4184352"/>
            <a:ext cx="3238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454" y="4293096"/>
            <a:ext cx="4329113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 bwMode="auto">
          <a:xfrm>
            <a:off x="4944404" y="2420888"/>
            <a:ext cx="8596" cy="245654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Овал 20"/>
          <p:cNvSpPr/>
          <p:nvPr/>
        </p:nvSpPr>
        <p:spPr bwMode="auto">
          <a:xfrm>
            <a:off x="7726362" y="2780928"/>
            <a:ext cx="132457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858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 bwMode="auto">
          <a:xfrm flipV="1">
            <a:off x="3469729" y="4750718"/>
            <a:ext cx="4332039" cy="153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Овал 28"/>
          <p:cNvSpPr/>
          <p:nvPr/>
        </p:nvSpPr>
        <p:spPr bwMode="auto">
          <a:xfrm>
            <a:off x="7805538" y="4686362"/>
            <a:ext cx="132457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858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16996" y="5017818"/>
            <a:ext cx="4716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Правильность</a:t>
            </a:r>
            <a:endParaRPr lang="ru-RU" dirty="0"/>
          </a:p>
          <a:p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Безошибочность</a:t>
            </a:r>
            <a:endParaRPr lang="ru-RU" sz="1600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Устойчивость</a:t>
            </a:r>
          </a:p>
          <a:p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Целостность</a:t>
            </a:r>
          </a:p>
          <a:p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Доступность</a:t>
            </a:r>
            <a:endParaRPr lang="ru-RU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542" y="5603337"/>
            <a:ext cx="1460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794" y="5352815"/>
            <a:ext cx="1460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73" y="5124215"/>
            <a:ext cx="1460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74" y="3752304"/>
            <a:ext cx="3238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542" y="5881464"/>
            <a:ext cx="1460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>
            <a:endCxn id="1034" idx="1"/>
          </p:cNvCxnSpPr>
          <p:nvPr/>
        </p:nvCxnSpPr>
        <p:spPr bwMode="auto">
          <a:xfrm>
            <a:off x="6609184" y="5200415"/>
            <a:ext cx="114738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>
            <a:off x="6825208" y="5429015"/>
            <a:ext cx="96058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7041232" y="5699039"/>
            <a:ext cx="75431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>
            <a:off x="6908230" y="5943153"/>
            <a:ext cx="91353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371" y="6095036"/>
            <a:ext cx="1460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5" name="Прямая соединительная линия 34"/>
          <p:cNvCxnSpPr/>
          <p:nvPr/>
        </p:nvCxnSpPr>
        <p:spPr bwMode="auto">
          <a:xfrm>
            <a:off x="6889080" y="6171236"/>
            <a:ext cx="8967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7312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2760" y="62068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ОПРЕДЕЛЕНИЯ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4488" y="1052736"/>
            <a:ext cx="936104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Свойство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правильности</a:t>
            </a:r>
            <a:r>
              <a:rPr lang="ru-RU" sz="1600" i="1" dirty="0" smtClean="0"/>
              <a:t> </a:t>
            </a:r>
            <a:r>
              <a:rPr lang="ru-RU" sz="1600" dirty="0" smtClean="0"/>
              <a:t>означает</a:t>
            </a:r>
            <a:r>
              <a:rPr lang="ru-RU" sz="1600" dirty="0"/>
              <a:t>, что </a:t>
            </a:r>
            <a:r>
              <a:rPr lang="ru-RU" sz="1600" dirty="0" smtClean="0"/>
              <a:t>функция реализуются </a:t>
            </a:r>
            <a:r>
              <a:rPr lang="ru-RU" sz="1600" dirty="0"/>
              <a:t>в соответствии с заданной совокупностью правил и предписаний, т.е. по существу в соответствии с </a:t>
            </a:r>
            <a:r>
              <a:rPr lang="ru-RU" sz="1600" dirty="0" smtClean="0"/>
              <a:t>предусмотренным алгоритмом ее выполнения;</a:t>
            </a:r>
          </a:p>
          <a:p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Свойство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безошибочности</a:t>
            </a:r>
            <a:r>
              <a:rPr lang="ru-RU" sz="1600" dirty="0" smtClean="0"/>
              <a:t> означает, что в процессе выполнения функции не возникают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ошибки</a:t>
            </a:r>
            <a:r>
              <a:rPr lang="ru-RU" sz="1600" dirty="0" smtClean="0"/>
              <a:t> в результатах;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Ошибка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dirty="0"/>
              <a:t>в широком смысле - непреднамеренное отклонение от истины или правил; в узком смысле - отклонение значения </a:t>
            </a:r>
            <a:r>
              <a:rPr lang="ru-RU" sz="1600" dirty="0" smtClean="0"/>
              <a:t>результата выполнения функции </a:t>
            </a:r>
            <a:r>
              <a:rPr lang="ru-RU" sz="1600" dirty="0"/>
              <a:t>от ее настоящего </a:t>
            </a:r>
            <a:r>
              <a:rPr lang="ru-RU" sz="1600" dirty="0" smtClean="0"/>
              <a:t>значения;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Функциональный отказ объекта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sz="1600" dirty="0" smtClean="0"/>
              <a:t>событие, при котором вследствие ошибки искажается выходной результат или/и точность результата ниже допустимой или/и  не обеспечивается требуемая своевременность выдачи результата</a:t>
            </a: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7441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6776" y="548680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УГРОЗЫ ФУНКЦИОНАЛЬНОЙ НАДЕЖНОСТИ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48730" y="1289953"/>
            <a:ext cx="900099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ПРОГРАММНЫЕ ОШИБКИ</a:t>
            </a:r>
            <a:r>
              <a:rPr lang="ru-RU" sz="1600" dirty="0" smtClean="0"/>
              <a:t>: </a:t>
            </a:r>
            <a:r>
              <a:rPr lang="ru-RU" sz="1600" i="1" dirty="0" smtClean="0"/>
              <a:t>системные, алгоритмические, ошибки кодирования;</a:t>
            </a:r>
          </a:p>
          <a:p>
            <a:r>
              <a:rPr lang="ru-RU" sz="1600" i="1" dirty="0" smtClean="0"/>
              <a:t> </a:t>
            </a:r>
            <a:endParaRPr lang="ru-RU" sz="1600" i="1" dirty="0"/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СБОЙНЫЕ ОШИБКИ </a:t>
            </a:r>
            <a:r>
              <a:rPr lang="ru-RU" sz="1600" i="1" dirty="0" smtClean="0"/>
              <a:t>функционального характера;</a:t>
            </a:r>
          </a:p>
          <a:p>
            <a:endParaRPr lang="ru-RU" sz="1600" i="1" dirty="0" smtClean="0"/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ОШИБКИ ЧЕЛОВЕКА-ОПЕРАТОРА</a:t>
            </a:r>
            <a:r>
              <a:rPr lang="ru-RU" sz="1600" dirty="0" smtClean="0"/>
              <a:t>;</a:t>
            </a:r>
          </a:p>
          <a:p>
            <a:endParaRPr lang="ru-RU" sz="1600" dirty="0"/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ОШИБКИ ВО ВХОДНЫХ ДАННЫХ</a:t>
            </a:r>
            <a:r>
              <a:rPr lang="ru-RU" sz="1600" dirty="0" smtClean="0"/>
              <a:t>;</a:t>
            </a:r>
          </a:p>
          <a:p>
            <a:endParaRPr lang="ru-RU" sz="1600" dirty="0"/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СИСТЕМАТИЧЕСКИЕ ОШИБКИ</a:t>
            </a:r>
            <a:r>
              <a:rPr lang="ru-RU" sz="1600" dirty="0" smtClean="0"/>
              <a:t>;</a:t>
            </a:r>
          </a:p>
          <a:p>
            <a:endParaRPr lang="ru-RU" sz="1600" dirty="0"/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ОШИБКИ ПО ОБЩЕЙ ПРИЧИНЕ</a:t>
            </a:r>
            <a:r>
              <a:rPr lang="ru-RU" sz="1600" dirty="0" smtClean="0"/>
              <a:t>;</a:t>
            </a:r>
          </a:p>
          <a:p>
            <a:endParaRPr lang="ru-RU" sz="1600" dirty="0"/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ОШИБКИ ВСЛЕДСТВИЕ ИНФОРМАЦИОННЫХ АТАК;</a:t>
            </a:r>
          </a:p>
          <a:p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ОТКАЗЫ ТЕХНИЧЕСКИХ СРЕДСТВ</a:t>
            </a:r>
          </a:p>
          <a:p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10643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858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858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57854</TotalTime>
  <Words>1362</Words>
  <Application>Microsoft Office PowerPoint</Application>
  <PresentationFormat>Лист A4 (210x297 мм)</PresentationFormat>
  <Paragraphs>442</Paragraphs>
  <Slides>31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Оформление по умолчанию</vt:lpstr>
      <vt:lpstr>Документ</vt:lpstr>
      <vt:lpstr>Формула</vt:lpstr>
      <vt:lpstr>НЕКОТОРЫЕ ПОЛОЖЕНИЯ ФУНКЦИОНАЛЬНОЙ НАДЕЖНОСТИ СИСТЕМ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ЦП-User</dc:creator>
  <cp:lastModifiedBy>Юдин</cp:lastModifiedBy>
  <cp:revision>1422</cp:revision>
  <cp:lastPrinted>2014-06-18T16:04:38Z</cp:lastPrinted>
  <dcterms:created xsi:type="dcterms:W3CDTF">2008-03-18T06:25:00Z</dcterms:created>
  <dcterms:modified xsi:type="dcterms:W3CDTF">2014-07-07T12:38:22Z</dcterms:modified>
</cp:coreProperties>
</file>